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6"/>
  </p:notesMasterIdLst>
  <p:sldIdLst>
    <p:sldId id="256" r:id="rId2"/>
    <p:sldId id="275" r:id="rId3"/>
    <p:sldId id="277" r:id="rId4"/>
    <p:sldId id="27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94" d="100"/>
          <a:sy n="94" d="100"/>
        </p:scale>
        <p:origin x="228" y="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3BD7A9-62E0-491F-8F8E-4DEEBF7F4E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540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BD7A9-62E0-491F-8F8E-4DEEBF7F4E94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97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</p:grp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sl-SI" noProof="0" smtClean="0"/>
              <a:t>Kliknite, če želite urediti slog naslova matrice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sl-SI" noProof="0" smtClean="0"/>
              <a:t>Kliknite, če želite urediti slog podnaslova matrice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C1E84-E0E3-487A-88A8-6D8E222C06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  <p:bldP spid="13312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B601-0538-47CC-B671-34CA5550952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D89AE-0C9E-4EA1-8399-DDDB2AF2E9B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30F0-70C7-4CDC-B211-3953BE77EBA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7B233-7173-423E-85AB-BF7D781E37B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B322-F4D9-4C21-B18E-DEA192BFF5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7CE0-2AA1-4E93-95D3-3C05A00604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D3AC-DA00-437F-9E7D-A3C57BB7715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E1F6-27BE-40F3-9C23-DCB1814804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4ECBC-523D-4472-9827-7B1DE70A074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1741-59D6-4DCA-8538-0438F6D71A4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B601E-31A8-441E-9AC4-C9A301362C6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04D79A9-9FF3-4454-8A63-25A5FE51E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endParaRPr lang="sl-SI"/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6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0" r:id="rId9"/>
    <p:sldLayoutId id="2147483759" r:id="rId10"/>
    <p:sldLayoutId id="2147483758" r:id="rId11"/>
    <p:sldLayoutId id="214748375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2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9475" y="728663"/>
            <a:ext cx="7561263" cy="1770062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RASTEM S KNJIGO:</a:t>
            </a:r>
            <a:b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statistika projekta JAK</a:t>
            </a:r>
            <a:b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2009/2010―2016/2017 </a:t>
            </a:r>
            <a:endParaRPr lang="sl-SI" sz="5300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5362" name="Picture 18" descr="JAK_KAZALKA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6350"/>
            <a:ext cx="1547813" cy="1546225"/>
          </a:xfrm>
        </p:spPr>
      </p:pic>
      <p:pic>
        <p:nvPicPr>
          <p:cNvPr id="15363" name="Picture 19" descr="JAK_KAZALK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-6350"/>
            <a:ext cx="1473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3800475"/>
            <a:ext cx="40322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Slika 11" descr="C:\Documents and Settings\turankar\Local Settings\Temp\7zO380.tmp\JAK logotipi variacij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3573463"/>
            <a:ext cx="251936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96863"/>
            <a:ext cx="8229600" cy="899889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latin typeface="Cambria" panose="02040503050406030204" pitchFamily="18" charset="0"/>
              </a:rPr>
              <a:t>STATISTIKA nacionalnega projekta JAK </a:t>
            </a:r>
            <a:br>
              <a:rPr lang="sl-SI" sz="2400" b="1" dirty="0" smtClean="0">
                <a:latin typeface="Cambria" panose="02040503050406030204" pitchFamily="18" charset="0"/>
              </a:rPr>
            </a:br>
            <a:r>
              <a:rPr lang="sl-SI" sz="2400" dirty="0" smtClean="0">
                <a:latin typeface="Cambria" panose="02040503050406030204" pitchFamily="18" charset="0"/>
              </a:rPr>
              <a:t>»</a:t>
            </a:r>
            <a:r>
              <a:rPr lang="sl-SI" sz="2400" b="1" dirty="0" smtClean="0">
                <a:latin typeface="Cambria" panose="02040503050406030204" pitchFamily="18" charset="0"/>
              </a:rPr>
              <a:t>RASTEM S KNJIGO« </a:t>
            </a:r>
          </a:p>
        </p:txBody>
      </p:sp>
      <p:pic>
        <p:nvPicPr>
          <p:cNvPr id="16386" name="Picture 5" descr="JAK_ZNAMKA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0432" y="94576"/>
            <a:ext cx="5810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grada tabe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29612"/>
              </p:ext>
            </p:extLst>
          </p:nvPr>
        </p:nvGraphicFramePr>
        <p:xfrm>
          <a:off x="467545" y="1196749"/>
          <a:ext cx="8283401" cy="5238380"/>
        </p:xfrm>
        <a:graphic>
          <a:graphicData uri="http://schemas.openxmlformats.org/drawingml/2006/table">
            <a:tbl>
              <a:tblPr/>
              <a:tblGrid>
                <a:gridCol w="1170763"/>
                <a:gridCol w="1183810"/>
                <a:gridCol w="1187070"/>
                <a:gridCol w="1185440"/>
                <a:gridCol w="1185439"/>
                <a:gridCol w="1185440"/>
                <a:gridCol w="1185439"/>
              </a:tblGrid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RSK OŠ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šolsko leto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OŠ ustanov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učencev v 7. razredu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učencev 7.r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učencev 7.r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2009/10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507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490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18394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17984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2010/11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485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18605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18088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2011/12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484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477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17685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17598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2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2012/13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18351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18267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99,50 %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2013/14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18222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18039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7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2014/15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17827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17608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37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2015/16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17421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17054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7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2016/17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99,3 %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18296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18226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7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7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RSK SŠ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60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šolsko leto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SŠ ustanov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2010/11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89 %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21665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15743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2011/12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90 %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20919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18458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2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2012/13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144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20242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17855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2013/14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20264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17125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2014/15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19795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16743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2015/16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19795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18263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92 %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2016/17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18323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17294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94,4 %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25462"/>
            <a:ext cx="8229600" cy="774923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latin typeface="Cambria" panose="02040503050406030204" pitchFamily="18" charset="0"/>
              </a:rPr>
              <a:t>STATISTIKA nacionalnega projekta JAK</a:t>
            </a:r>
            <a:br>
              <a:rPr lang="sl-SI" sz="2400" b="1" dirty="0" smtClean="0">
                <a:latin typeface="Cambria" panose="02040503050406030204" pitchFamily="18" charset="0"/>
              </a:rPr>
            </a:br>
            <a:r>
              <a:rPr lang="sl-SI" sz="2400" dirty="0" smtClean="0">
                <a:latin typeface="Cambria" panose="02040503050406030204" pitchFamily="18" charset="0"/>
              </a:rPr>
              <a:t>»</a:t>
            </a:r>
            <a:r>
              <a:rPr lang="sl-SI" sz="2400" b="1" dirty="0" smtClean="0">
                <a:latin typeface="Cambria" panose="02040503050406030204" pitchFamily="18" charset="0"/>
              </a:rPr>
              <a:t>RASTEM S KNJIGO«</a:t>
            </a:r>
          </a:p>
        </p:txBody>
      </p:sp>
      <p:pic>
        <p:nvPicPr>
          <p:cNvPr id="17410" name="Picture 4" descr="JAK_ZNAMKA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91860" y="18584"/>
            <a:ext cx="660211" cy="79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619"/>
          <p:cNvSpPr>
            <a:spLocks noChangeArrowheads="1"/>
          </p:cNvSpPr>
          <p:nvPr/>
        </p:nvSpPr>
        <p:spPr bwMode="auto">
          <a:xfrm>
            <a:off x="900113" y="1628775"/>
            <a:ext cx="7559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l-SI" sz="1600">
              <a:latin typeface="Calibri" pitchFamily="34" charset="0"/>
            </a:endParaRPr>
          </a:p>
        </p:txBody>
      </p:sp>
      <p:pic>
        <p:nvPicPr>
          <p:cNvPr id="17412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grada tabe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62559"/>
              </p:ext>
            </p:extLst>
          </p:nvPr>
        </p:nvGraphicFramePr>
        <p:xfrm>
          <a:off x="467544" y="1268760"/>
          <a:ext cx="8280919" cy="5472610"/>
        </p:xfrm>
        <a:graphic>
          <a:graphicData uri="http://schemas.openxmlformats.org/drawingml/2006/table">
            <a:tbl>
              <a:tblPr/>
              <a:tblGrid>
                <a:gridCol w="1566763"/>
                <a:gridCol w="33614"/>
                <a:gridCol w="1697595"/>
                <a:gridCol w="2863782"/>
                <a:gridCol w="2119165"/>
              </a:tblGrid>
              <a:tr h="20746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RSK OŠ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9330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št. sodelujočih učencev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odstotek vpisanih učencev v knjižnico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št. sodelujočih knjižnic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2009/2010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17984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73 %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2010/2011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18088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72 %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2011/2012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17598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75 %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57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2012/2013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18267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74 %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2013/2014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18039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72 %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2014/2015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17608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72 %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617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2015/2016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17054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76 %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189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2016/2017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18226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73 %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189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18915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RSK SŠ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933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 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št. sodelujočih dijakov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odstotek vpisanih dijakov v knjižnico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št. sodelujočih knjižnic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2010/2011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15743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57 %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2011/2012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18458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54 %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2012/2013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17855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50 %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2013/2014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17125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50 %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2014/2015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16743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50 %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2015/2016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19795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58 %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2016/2017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17294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48 %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44</a:t>
                      </a: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2892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5752" marR="5752" marT="575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/>
          </p:nvPr>
        </p:nvSpPr>
        <p:spPr>
          <a:xfrm>
            <a:off x="410496" y="366712"/>
            <a:ext cx="8229600" cy="918939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latin typeface="Cambria" panose="02040503050406030204" pitchFamily="18" charset="0"/>
              </a:rPr>
              <a:t>STATISTIKA nacionalnega projekta JAK</a:t>
            </a:r>
            <a:br>
              <a:rPr lang="sl-SI" sz="2400" b="1" dirty="0" smtClean="0">
                <a:latin typeface="Cambria" panose="02040503050406030204" pitchFamily="18" charset="0"/>
              </a:rPr>
            </a:br>
            <a:r>
              <a:rPr lang="sl-SI" sz="2400" dirty="0" smtClean="0">
                <a:latin typeface="Cambria" panose="02040503050406030204" pitchFamily="18" charset="0"/>
              </a:rPr>
              <a:t>»</a:t>
            </a:r>
            <a:r>
              <a:rPr lang="sl-SI" sz="2400" b="1" dirty="0" smtClean="0">
                <a:latin typeface="Cambria" panose="02040503050406030204" pitchFamily="18" charset="0"/>
              </a:rPr>
              <a:t>RASTEM S KNJIGO«</a:t>
            </a:r>
            <a:endParaRPr lang="sl-SI" sz="2400" dirty="0" smtClean="0">
              <a:latin typeface="Cambria" panose="02040503050406030204" pitchFamily="18" charset="0"/>
            </a:endParaRPr>
          </a:p>
        </p:txBody>
      </p:sp>
      <p:pic>
        <p:nvPicPr>
          <p:cNvPr id="18434" name="Picture 6" descr="JAK_ZNAMKA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7591" y="38972"/>
            <a:ext cx="716409" cy="86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Ograda vsebine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698126"/>
              </p:ext>
            </p:extLst>
          </p:nvPr>
        </p:nvGraphicFramePr>
        <p:xfrm>
          <a:off x="467543" y="1556792"/>
          <a:ext cx="8424936" cy="2465528"/>
        </p:xfrm>
        <a:graphic>
          <a:graphicData uri="http://schemas.openxmlformats.org/drawingml/2006/table">
            <a:tbl>
              <a:tblPr/>
              <a:tblGrid>
                <a:gridCol w="2808312"/>
                <a:gridCol w="2808312"/>
                <a:gridCol w="2808312"/>
              </a:tblGrid>
              <a:tr h="527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Ocene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OŠ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SŠ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1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knjige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 8 (ocene 3 ni bilo)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4,4 (ocene 3 ni bilo)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773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predstavitvenega  filma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 4 (ocene 3 ni bilo)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4,3 (ocene 3 ni bilo)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56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projekta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4,5 (ocene 3 ni bilo)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4,6 (ocene 3 ni bilo)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</a:tbl>
          </a:graphicData>
        </a:graphic>
      </p:graphicFrame>
      <p:pic>
        <p:nvPicPr>
          <p:cNvPr id="18465" name="Slika 5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avokotnik 1"/>
          <p:cNvSpPr/>
          <p:nvPr/>
        </p:nvSpPr>
        <p:spPr>
          <a:xfrm>
            <a:off x="617281" y="4264149"/>
            <a:ext cx="781603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1400" i="1" dirty="0" smtClean="0">
                <a:latin typeface="Cambria" panose="02040503050406030204" pitchFamily="18" charset="0"/>
              </a:rPr>
              <a:t>Zanimivost:</a:t>
            </a:r>
          </a:p>
          <a:p>
            <a:pPr algn="just"/>
            <a:r>
              <a:rPr lang="sl-SI" sz="1400" dirty="0" smtClean="0">
                <a:latin typeface="Cambria" panose="02040503050406030204" pitchFamily="18" charset="0"/>
              </a:rPr>
              <a:t> </a:t>
            </a:r>
            <a:r>
              <a:rPr lang="sl-SI" sz="1400" dirty="0">
                <a:latin typeface="Cambria" panose="02040503050406030204" pitchFamily="18" charset="0"/>
              </a:rPr>
              <a:t>V </a:t>
            </a:r>
            <a:r>
              <a:rPr lang="sl-SI" sz="1400" dirty="0" smtClean="0">
                <a:latin typeface="Cambria" panose="02040503050406030204" pitchFamily="18" charset="0"/>
              </a:rPr>
              <a:t>šolskem letu 2016/2017 </a:t>
            </a:r>
            <a:r>
              <a:rPr lang="sl-SI" sz="1400" dirty="0">
                <a:latin typeface="Cambria" panose="02040503050406030204" pitchFamily="18" charset="0"/>
              </a:rPr>
              <a:t>je opazen porast zanimanja za branje knjig v slovenskem jeziku v slovenskem zamejstvu. Koordinatorji poročajo, da dobro sodelujejo s profesorji slovenskega jezika v osnovnih in srednjih šolah, ter da so ure slovenščine dobro obiskane. Slovenski jezik se učijo otroci tuje narodnosti, ker želijo poznati jezik sosednje države. Oziroma vedo, da je študij v Sloveniji bolj ugoden kot matični državi (mišljeno je veliko bonitet, ki jih v Sloveniji uživajo študenti in cenejši študij kot v tujini), pritegne jih visok življenjski standard in lepa narava.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ven">
  <a:themeElements>
    <a:clrScheme name="Raven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Raven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aven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ven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ven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2351</TotalTime>
  <Words>481</Words>
  <Application>Microsoft Office PowerPoint</Application>
  <PresentationFormat>Diaprojekcija na zaslonu (4:3)</PresentationFormat>
  <Paragraphs>210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Raven</vt:lpstr>
      <vt:lpstr>RASTEM S KNJIGO: statistika projekta JAK 2009/2010―2016/2017 </vt:lpstr>
      <vt:lpstr>STATISTIKA nacionalnega projekta JAK  »RASTEM S KNJIGO« </vt:lpstr>
      <vt:lpstr>STATISTIKA nacionalnega projekta JAK »RASTEM S KNJIGO«</vt:lpstr>
      <vt:lpstr>STATISTIKA nacionalnega projekta JAK »RASTEM S KNJIGO«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SREČANJE RAVNATELJIC IN RAVNATELJEV, Bled, 8. in 9. april 2010: OSNOVNA ŠOLA NA SLOVENSKEM 2010  JAVNA AGENCIJA ZA KNJIGO  REPUBLIKE SLOVENIJE</dc:title>
  <dc:creator>Tjaša urankar</dc:creator>
  <cp:lastModifiedBy>Tjaša Urankar</cp:lastModifiedBy>
  <cp:revision>243</cp:revision>
  <dcterms:created xsi:type="dcterms:W3CDTF">2010-04-07T06:48:05Z</dcterms:created>
  <dcterms:modified xsi:type="dcterms:W3CDTF">2017-09-12T10:18:50Z</dcterms:modified>
</cp:coreProperties>
</file>