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8" r:id="rId3"/>
    <p:sldId id="257" r:id="rId4"/>
    <p:sldId id="259" r:id="rId5"/>
    <p:sldId id="261" r:id="rId6"/>
    <p:sldId id="286" r:id="rId7"/>
    <p:sldId id="274" r:id="rId8"/>
    <p:sldId id="260" r:id="rId9"/>
    <p:sldId id="279" r:id="rId10"/>
    <p:sldId id="290" r:id="rId11"/>
    <p:sldId id="280" r:id="rId12"/>
    <p:sldId id="291" r:id="rId13"/>
    <p:sldId id="281" r:id="rId14"/>
    <p:sldId id="292" r:id="rId15"/>
    <p:sldId id="278" r:id="rId16"/>
    <p:sldId id="293" r:id="rId17"/>
    <p:sldId id="283" r:id="rId18"/>
    <p:sldId id="296" r:id="rId19"/>
    <p:sldId id="284" r:id="rId20"/>
    <p:sldId id="297" r:id="rId21"/>
    <p:sldId id="282" r:id="rId22"/>
    <p:sldId id="298" r:id="rId23"/>
    <p:sldId id="287" r:id="rId24"/>
    <p:sldId id="294" r:id="rId25"/>
    <p:sldId id="285" r:id="rId26"/>
    <p:sldId id="295" r:id="rId27"/>
    <p:sldId id="288" r:id="rId28"/>
    <p:sldId id="289" r:id="rId29"/>
    <p:sldId id="263" r:id="rId30"/>
    <p:sldId id="262" r:id="rId31"/>
    <p:sldId id="265" r:id="rId32"/>
    <p:sldId id="267" r:id="rId33"/>
    <p:sldId id="299" r:id="rId34"/>
    <p:sldId id="269" r:id="rId35"/>
    <p:sldId id="301" r:id="rId36"/>
    <p:sldId id="270" r:id="rId37"/>
    <p:sldId id="302" r:id="rId38"/>
    <p:sldId id="271" r:id="rId39"/>
    <p:sldId id="303" r:id="rId40"/>
    <p:sldId id="272" r:id="rId41"/>
    <p:sldId id="304" r:id="rId42"/>
    <p:sldId id="277" r:id="rId43"/>
    <p:sldId id="300" r:id="rId4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rednji slog 1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rednji slo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2007" autoAdjust="0"/>
  </p:normalViewPr>
  <p:slideViewPr>
    <p:cSldViewPr>
      <p:cViewPr>
        <p:scale>
          <a:sx n="80" d="100"/>
          <a:sy n="80" d="100"/>
        </p:scale>
        <p:origin x="-972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4729C-34AF-4848-A87D-16C33906CC70}" type="doc">
      <dgm:prSet loTypeId="urn:microsoft.com/office/officeart/2005/8/layout/radial1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sl-SI"/>
        </a:p>
      </dgm:t>
    </dgm:pt>
    <dgm:pt modelId="{BB36C675-3B3D-4A84-A2A7-DA61118E6C15}">
      <dgm:prSet phldrT="[besedilo]" custT="1"/>
      <dgm:spPr>
        <a:blipFill dpi="0" rotWithShape="0">
          <a:blip xmlns:r="http://schemas.openxmlformats.org/officeDocument/2006/relationships" r:embed="rId1"/>
          <a:srcRect/>
          <a:stretch>
            <a:fillRect l="-22000" t="-4000" r="-22000" b="-4000"/>
          </a:stretch>
        </a:blipFill>
      </dgm:spPr>
      <dgm:t>
        <a:bodyPr/>
        <a:lstStyle/>
        <a:p>
          <a:r>
            <a:rPr lang="sl-SI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KLJUČNE KOMPETENCE        VŽU</a:t>
          </a:r>
          <a:endParaRPr lang="sl-SI" sz="36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B38BCC-4967-4A5E-8DAC-08971ADEAB79}" type="parTrans" cxnId="{B87D21D0-3C29-4373-8121-09ABFB51046E}">
      <dgm:prSet/>
      <dgm:spPr/>
      <dgm:t>
        <a:bodyPr/>
        <a:lstStyle/>
        <a:p>
          <a:endParaRPr lang="sl-SI" sz="3600"/>
        </a:p>
      </dgm:t>
    </dgm:pt>
    <dgm:pt modelId="{E275E70E-4237-4D73-A7A6-9E2051981650}" type="sibTrans" cxnId="{B87D21D0-3C29-4373-8121-09ABFB51046E}">
      <dgm:prSet/>
      <dgm:spPr/>
      <dgm:t>
        <a:bodyPr/>
        <a:lstStyle/>
        <a:p>
          <a:endParaRPr lang="sl-SI" sz="3600"/>
        </a:p>
      </dgm:t>
    </dgm:pt>
    <dgm:pt modelId="{D95018E0-3A31-4404-A6E2-34AC09F9685C}" type="pres">
      <dgm:prSet presAssocID="{5F54729C-34AF-4848-A87D-16C33906CC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91DC46C-D73B-44DA-8816-EB466D0376BA}" type="pres">
      <dgm:prSet presAssocID="{BB36C675-3B3D-4A84-A2A7-DA61118E6C15}" presName="centerShape" presStyleLbl="node0" presStyleIdx="0" presStyleCnt="1" custScaleX="180771" custScaleY="130179" custLinFactNeighborX="403"/>
      <dgm:spPr/>
      <dgm:t>
        <a:bodyPr/>
        <a:lstStyle/>
        <a:p>
          <a:endParaRPr lang="sl-SI"/>
        </a:p>
      </dgm:t>
    </dgm:pt>
  </dgm:ptLst>
  <dgm:cxnLst>
    <dgm:cxn modelId="{1F5AFAB6-785C-4EBD-9494-B94C414A16AE}" type="presOf" srcId="{5F54729C-34AF-4848-A87D-16C33906CC70}" destId="{D95018E0-3A31-4404-A6E2-34AC09F9685C}" srcOrd="0" destOrd="0" presId="urn:microsoft.com/office/officeart/2005/8/layout/radial1"/>
    <dgm:cxn modelId="{B91255F0-FF45-493B-920F-83D527551274}" type="presOf" srcId="{BB36C675-3B3D-4A84-A2A7-DA61118E6C15}" destId="{391DC46C-D73B-44DA-8816-EB466D0376BA}" srcOrd="0" destOrd="0" presId="urn:microsoft.com/office/officeart/2005/8/layout/radial1"/>
    <dgm:cxn modelId="{B87D21D0-3C29-4373-8121-09ABFB51046E}" srcId="{5F54729C-34AF-4848-A87D-16C33906CC70}" destId="{BB36C675-3B3D-4A84-A2A7-DA61118E6C15}" srcOrd="0" destOrd="0" parTransId="{2AB38BCC-4967-4A5E-8DAC-08971ADEAB79}" sibTransId="{E275E70E-4237-4D73-A7A6-9E2051981650}"/>
    <dgm:cxn modelId="{BDA20E19-223B-453D-ADDA-997536F4580B}" type="presParOf" srcId="{D95018E0-3A31-4404-A6E2-34AC09F9685C}" destId="{391DC46C-D73B-44DA-8816-EB466D0376BA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4729C-34AF-4848-A87D-16C33906CC70}" type="doc">
      <dgm:prSet loTypeId="urn:microsoft.com/office/officeart/2005/8/layout/radial3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sl-SI"/>
        </a:p>
      </dgm:t>
    </dgm:pt>
    <dgm:pt modelId="{BB36C675-3B3D-4A84-A2A7-DA61118E6C15}">
      <dgm:prSet phldrT="[besedilo]" custT="1"/>
      <dgm:spPr>
        <a:blipFill dpi="0" rotWithShape="0">
          <a:blip xmlns:r="http://schemas.openxmlformats.org/officeDocument/2006/relationships" r:embed="rId1"/>
          <a:srcRect/>
          <a:stretch>
            <a:fillRect l="-28000" t="-4000" r="-28000" b="-4000"/>
          </a:stretch>
        </a:blipFill>
        <a:effectLst/>
      </dgm:spPr>
      <dgm:t>
        <a:bodyPr/>
        <a:lstStyle/>
        <a:p>
          <a:r>
            <a:rPr lang="sl-SI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KLJUČNE KOMPETENCE VŽU</a:t>
          </a:r>
          <a:endParaRPr lang="sl-SI" sz="36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B38BCC-4967-4A5E-8DAC-08971ADEAB79}" type="parTrans" cxnId="{B87D21D0-3C29-4373-8121-09ABFB51046E}">
      <dgm:prSet/>
      <dgm:spPr/>
      <dgm:t>
        <a:bodyPr/>
        <a:lstStyle/>
        <a:p>
          <a:endParaRPr lang="sl-SI" sz="3600"/>
        </a:p>
      </dgm:t>
    </dgm:pt>
    <dgm:pt modelId="{E275E70E-4237-4D73-A7A6-9E2051981650}" type="sibTrans" cxnId="{B87D21D0-3C29-4373-8121-09ABFB51046E}">
      <dgm:prSet/>
      <dgm:spPr/>
      <dgm:t>
        <a:bodyPr/>
        <a:lstStyle/>
        <a:p>
          <a:endParaRPr lang="sl-SI" sz="3600"/>
        </a:p>
      </dgm:t>
    </dgm:pt>
    <dgm:pt modelId="{03025924-84B2-4794-B275-9F5BA46B3060}">
      <dgm:prSet phldrT="[besedil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3399"/>
          </a:solidFill>
        </a:ln>
      </dgm:spPr>
      <dgm:t>
        <a:bodyPr/>
        <a:lstStyle/>
        <a:p>
          <a:r>
            <a:rPr lang="sl-SI" sz="2400" b="1" dirty="0" smtClean="0"/>
            <a:t>SPORAZUMEVANJE V MATERNEM JEZIKU</a:t>
          </a:r>
          <a:endParaRPr lang="sl-SI" sz="2400" b="1" dirty="0"/>
        </a:p>
      </dgm:t>
    </dgm:pt>
    <dgm:pt modelId="{0C33645D-145E-45D8-BFB0-95162EA37324}" type="parTrans" cxnId="{92E40CA6-D348-4434-B1F6-6258B4AE4B74}">
      <dgm:prSet custT="1"/>
      <dgm:spPr/>
      <dgm:t>
        <a:bodyPr/>
        <a:lstStyle/>
        <a:p>
          <a:endParaRPr lang="sl-SI" sz="1000"/>
        </a:p>
      </dgm:t>
    </dgm:pt>
    <dgm:pt modelId="{1513DE43-96A0-4C03-B94C-1CF2A76F9847}" type="sibTrans" cxnId="{92E40CA6-D348-4434-B1F6-6258B4AE4B74}">
      <dgm:prSet/>
      <dgm:spPr/>
      <dgm:t>
        <a:bodyPr/>
        <a:lstStyle/>
        <a:p>
          <a:endParaRPr lang="sl-SI" sz="3600"/>
        </a:p>
      </dgm:t>
    </dgm:pt>
    <dgm:pt modelId="{CA0A5161-AFC0-401D-A4D2-F8BFD413A54E}">
      <dgm:prSet phldrT="[besedil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3399"/>
          </a:solidFill>
        </a:ln>
      </dgm:spPr>
      <dgm:t>
        <a:bodyPr/>
        <a:lstStyle/>
        <a:p>
          <a:r>
            <a:rPr lang="sl-SI" sz="2400" b="1" dirty="0" smtClean="0"/>
            <a:t>Sporazumevanje v tujih jezikih </a:t>
          </a:r>
          <a:endParaRPr lang="sl-SI" sz="2400" b="1" dirty="0"/>
        </a:p>
      </dgm:t>
    </dgm:pt>
    <dgm:pt modelId="{EEED2361-BAE8-4B44-A44D-00D5A79AFEFA}" type="parTrans" cxnId="{6C9BF404-B42C-4235-9E09-9B3AF6CCC4CE}">
      <dgm:prSet custT="1"/>
      <dgm:spPr/>
      <dgm:t>
        <a:bodyPr/>
        <a:lstStyle/>
        <a:p>
          <a:endParaRPr lang="sl-SI" sz="1000"/>
        </a:p>
      </dgm:t>
    </dgm:pt>
    <dgm:pt modelId="{594DCBA1-FC33-463E-8225-F5C51F5F5581}" type="sibTrans" cxnId="{6C9BF404-B42C-4235-9E09-9B3AF6CCC4CE}">
      <dgm:prSet/>
      <dgm:spPr/>
      <dgm:t>
        <a:bodyPr/>
        <a:lstStyle/>
        <a:p>
          <a:endParaRPr lang="sl-SI" sz="3600"/>
        </a:p>
      </dgm:t>
    </dgm:pt>
    <dgm:pt modelId="{2C129C37-5799-40DA-85EB-CCF30882010B}">
      <dgm:prSet phldrT="[besedil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3399"/>
          </a:solidFill>
        </a:ln>
      </dgm:spPr>
      <dgm:t>
        <a:bodyPr/>
        <a:lstStyle/>
        <a:p>
          <a:r>
            <a:rPr lang="sl-SI" sz="2400" b="1" dirty="0" smtClean="0"/>
            <a:t>Matematična k.   ter osnovne k. v znanosti in tehnologiji</a:t>
          </a:r>
          <a:endParaRPr lang="sl-SI" sz="2400" b="1" dirty="0"/>
        </a:p>
      </dgm:t>
    </dgm:pt>
    <dgm:pt modelId="{4433DBE0-925C-4B57-82E0-F1A19479B87E}" type="parTrans" cxnId="{C0E7388F-2502-4D09-9918-44B0494DE92D}">
      <dgm:prSet custT="1"/>
      <dgm:spPr/>
      <dgm:t>
        <a:bodyPr/>
        <a:lstStyle/>
        <a:p>
          <a:endParaRPr lang="sl-SI" sz="1000"/>
        </a:p>
      </dgm:t>
    </dgm:pt>
    <dgm:pt modelId="{DBE3BC5A-F838-4369-8263-7122F55DE61A}" type="sibTrans" cxnId="{C0E7388F-2502-4D09-9918-44B0494DE92D}">
      <dgm:prSet/>
      <dgm:spPr/>
      <dgm:t>
        <a:bodyPr/>
        <a:lstStyle/>
        <a:p>
          <a:endParaRPr lang="sl-SI" sz="3600"/>
        </a:p>
      </dgm:t>
    </dgm:pt>
    <dgm:pt modelId="{57604B47-4264-4764-9FDA-4449F2A7FBCC}">
      <dgm:prSet phldrT="[besedil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3399"/>
          </a:solidFill>
        </a:ln>
      </dgm:spPr>
      <dgm:t>
        <a:bodyPr/>
        <a:lstStyle/>
        <a:p>
          <a:r>
            <a:rPr lang="sl-SI" sz="2400" b="1" dirty="0" smtClean="0"/>
            <a:t>DIGITALNA PISMENOST</a:t>
          </a:r>
          <a:endParaRPr lang="sl-SI" sz="2400" b="1" dirty="0"/>
        </a:p>
      </dgm:t>
    </dgm:pt>
    <dgm:pt modelId="{02AB6A0F-8848-44A1-B108-D82638770BD3}" type="parTrans" cxnId="{AD3E645E-7FAE-4103-A5F6-CCA6EB531DC8}">
      <dgm:prSet custT="1"/>
      <dgm:spPr/>
      <dgm:t>
        <a:bodyPr/>
        <a:lstStyle/>
        <a:p>
          <a:endParaRPr lang="sl-SI" sz="1000"/>
        </a:p>
      </dgm:t>
    </dgm:pt>
    <dgm:pt modelId="{23B81684-FCF9-4E8C-9633-73A068128F71}" type="sibTrans" cxnId="{AD3E645E-7FAE-4103-A5F6-CCA6EB531DC8}">
      <dgm:prSet/>
      <dgm:spPr/>
      <dgm:t>
        <a:bodyPr/>
        <a:lstStyle/>
        <a:p>
          <a:endParaRPr lang="sl-SI" sz="3600"/>
        </a:p>
      </dgm:t>
    </dgm:pt>
    <dgm:pt modelId="{BD97A4D8-84D3-44E8-B928-9DC7E58ABDD4}">
      <dgm:prSet phldrT="[besedil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3399"/>
          </a:solidFill>
        </a:ln>
      </dgm:spPr>
      <dgm:t>
        <a:bodyPr/>
        <a:lstStyle/>
        <a:p>
          <a:r>
            <a:rPr lang="sl-SI" sz="2400" b="1" dirty="0" smtClean="0"/>
            <a:t>UČENJE UČENJA</a:t>
          </a:r>
          <a:endParaRPr lang="sl-SI" sz="2400" b="1" dirty="0"/>
        </a:p>
      </dgm:t>
    </dgm:pt>
    <dgm:pt modelId="{E13D310A-B0FB-44AE-AFB5-3B07E180E9B8}" type="parTrans" cxnId="{43D7E9FE-DBB0-4565-8352-E1718C9AD2EF}">
      <dgm:prSet custT="1"/>
      <dgm:spPr/>
      <dgm:t>
        <a:bodyPr/>
        <a:lstStyle/>
        <a:p>
          <a:endParaRPr lang="sl-SI" sz="1000"/>
        </a:p>
      </dgm:t>
    </dgm:pt>
    <dgm:pt modelId="{FC4F24D2-073B-4098-ACDF-E38827698A6B}" type="sibTrans" cxnId="{43D7E9FE-DBB0-4565-8352-E1718C9AD2EF}">
      <dgm:prSet/>
      <dgm:spPr/>
      <dgm:t>
        <a:bodyPr/>
        <a:lstStyle/>
        <a:p>
          <a:endParaRPr lang="sl-SI" sz="3600"/>
        </a:p>
      </dgm:t>
    </dgm:pt>
    <dgm:pt modelId="{2DF4A9EF-F9E2-4BEF-BBC2-37C7F634DAD6}">
      <dgm:prSet phldrT="[besedil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3399"/>
          </a:solidFill>
        </a:ln>
      </dgm:spPr>
      <dgm:t>
        <a:bodyPr/>
        <a:lstStyle/>
        <a:p>
          <a:r>
            <a:rPr lang="sl-SI" sz="2400" b="1" dirty="0" smtClean="0"/>
            <a:t>SOCIALNE IN DRŽAVLJANSKE KOMPETENCE</a:t>
          </a:r>
          <a:endParaRPr lang="sl-SI" sz="2400" b="1" dirty="0"/>
        </a:p>
      </dgm:t>
    </dgm:pt>
    <dgm:pt modelId="{5BD36386-6087-4B88-820B-B5E1F813C3F4}" type="parTrans" cxnId="{3ACBBFA5-007B-4804-B806-394CA1031258}">
      <dgm:prSet custT="1"/>
      <dgm:spPr/>
      <dgm:t>
        <a:bodyPr/>
        <a:lstStyle/>
        <a:p>
          <a:endParaRPr lang="sl-SI" sz="1000"/>
        </a:p>
      </dgm:t>
    </dgm:pt>
    <dgm:pt modelId="{E22EC530-6B04-4028-9CF7-E5E19BE0404D}" type="sibTrans" cxnId="{3ACBBFA5-007B-4804-B806-394CA1031258}">
      <dgm:prSet/>
      <dgm:spPr/>
      <dgm:t>
        <a:bodyPr/>
        <a:lstStyle/>
        <a:p>
          <a:endParaRPr lang="sl-SI" sz="3600"/>
        </a:p>
      </dgm:t>
    </dgm:pt>
    <dgm:pt modelId="{E0757FFF-DB0B-4433-AF5C-C800E4C9518D}">
      <dgm:prSet phldrT="[besedil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3399"/>
          </a:solidFill>
        </a:ln>
      </dgm:spPr>
      <dgm:t>
        <a:bodyPr/>
        <a:lstStyle/>
        <a:p>
          <a:r>
            <a:rPr lang="sl-SI" sz="2400" b="1" dirty="0" smtClean="0"/>
            <a:t>Samoiniciativnost in podjetnost</a:t>
          </a:r>
          <a:endParaRPr lang="sl-SI" sz="2400" b="1" dirty="0"/>
        </a:p>
      </dgm:t>
    </dgm:pt>
    <dgm:pt modelId="{DE38B222-1F6D-41AB-90E0-08E6731DA401}" type="parTrans" cxnId="{7C0BE86D-8DB4-49E5-A0DF-0A8B663AF3F6}">
      <dgm:prSet custT="1"/>
      <dgm:spPr/>
      <dgm:t>
        <a:bodyPr/>
        <a:lstStyle/>
        <a:p>
          <a:endParaRPr lang="sl-SI" sz="1000"/>
        </a:p>
      </dgm:t>
    </dgm:pt>
    <dgm:pt modelId="{190C40E3-46FC-46E4-AA29-27008D7094AE}" type="sibTrans" cxnId="{7C0BE86D-8DB4-49E5-A0DF-0A8B663AF3F6}">
      <dgm:prSet/>
      <dgm:spPr/>
      <dgm:t>
        <a:bodyPr/>
        <a:lstStyle/>
        <a:p>
          <a:endParaRPr lang="sl-SI" sz="3600"/>
        </a:p>
      </dgm:t>
    </dgm:pt>
    <dgm:pt modelId="{763439AE-B25D-4046-9F59-A688B7A05612}">
      <dgm:prSet phldrT="[besedil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003399"/>
          </a:solidFill>
        </a:ln>
      </dgm:spPr>
      <dgm:t>
        <a:bodyPr/>
        <a:lstStyle/>
        <a:p>
          <a:r>
            <a:rPr lang="sl-SI" sz="2400" b="1" dirty="0" smtClean="0"/>
            <a:t>KULTURNA ZAVEST IN IZRAŽANJE</a:t>
          </a:r>
          <a:endParaRPr lang="sl-SI" sz="2400" b="1" dirty="0"/>
        </a:p>
      </dgm:t>
    </dgm:pt>
    <dgm:pt modelId="{D56DD30D-8C0D-4846-87D3-AEFF314D8ED2}" type="parTrans" cxnId="{7CBD0CC7-02C1-470F-A80E-3CA45D2DC3B8}">
      <dgm:prSet custT="1"/>
      <dgm:spPr/>
      <dgm:t>
        <a:bodyPr/>
        <a:lstStyle/>
        <a:p>
          <a:endParaRPr lang="sl-SI" sz="1000"/>
        </a:p>
      </dgm:t>
    </dgm:pt>
    <dgm:pt modelId="{630935B0-1211-4AFC-A3D1-4902A4171FE5}" type="sibTrans" cxnId="{7CBD0CC7-02C1-470F-A80E-3CA45D2DC3B8}">
      <dgm:prSet/>
      <dgm:spPr/>
      <dgm:t>
        <a:bodyPr/>
        <a:lstStyle/>
        <a:p>
          <a:endParaRPr lang="sl-SI" sz="3600"/>
        </a:p>
      </dgm:t>
    </dgm:pt>
    <dgm:pt modelId="{5DEA840B-6DDA-4924-8013-8A4B6D41F9AB}" type="pres">
      <dgm:prSet presAssocID="{5F54729C-34AF-4848-A87D-16C33906CC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DC955E3-D339-4A2A-B2D4-F13BB373DDA8}" type="pres">
      <dgm:prSet presAssocID="{5F54729C-34AF-4848-A87D-16C33906CC70}" presName="radial" presStyleCnt="0">
        <dgm:presLayoutVars>
          <dgm:animLvl val="ctr"/>
        </dgm:presLayoutVars>
      </dgm:prSet>
      <dgm:spPr/>
    </dgm:pt>
    <dgm:pt modelId="{9A9FBD63-18BC-4701-A282-053E79109F72}" type="pres">
      <dgm:prSet presAssocID="{BB36C675-3B3D-4A84-A2A7-DA61118E6C15}" presName="centerShape" presStyleLbl="vennNode1" presStyleIdx="0" presStyleCnt="9" custScaleX="126800" custScaleY="79503" custLinFactNeighborX="-2500"/>
      <dgm:spPr/>
      <dgm:t>
        <a:bodyPr/>
        <a:lstStyle/>
        <a:p>
          <a:endParaRPr lang="sl-SI"/>
        </a:p>
      </dgm:t>
    </dgm:pt>
    <dgm:pt modelId="{C76B8D71-CA07-40BD-9A4F-46E190837600}" type="pres">
      <dgm:prSet presAssocID="{03025924-84B2-4794-B275-9F5BA46B3060}" presName="node" presStyleLbl="vennNode1" presStyleIdx="1" presStyleCnt="9" custScaleX="208169" custRadScaleRad="100001" custRadScaleInc="-66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F52B20E-9E0D-45CB-8E12-555A76A16AC3}" type="pres">
      <dgm:prSet presAssocID="{CA0A5161-AFC0-401D-A4D2-F8BFD413A54E}" presName="node" presStyleLbl="vennNode1" presStyleIdx="2" presStyleCnt="9" custScaleX="173120" custScaleY="89295" custRadScaleRad="138973" custRadScaleInc="3058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34CE105-8B16-4F50-B704-7C983A21267D}" type="pres">
      <dgm:prSet presAssocID="{2C129C37-5799-40DA-85EB-CCF30882010B}" presName="node" presStyleLbl="vennNode1" presStyleIdx="3" presStyleCnt="9" custScaleX="193463" custScaleY="137863" custRadScaleRad="142500" custRadScaleInc="819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A3381EF-62D2-430B-BF63-806B9BF89C44}" type="pres">
      <dgm:prSet presAssocID="{57604B47-4264-4764-9FDA-4449F2A7FBCC}" presName="node" presStyleLbl="vennNode1" presStyleIdx="4" presStyleCnt="9" custScaleX="132585" custScaleY="91266" custRadScaleRad="138837" custRadScaleInc="-10252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FF898F8-AB56-4814-8EF5-C4531ADF7D41}" type="pres">
      <dgm:prSet presAssocID="{BD97A4D8-84D3-44E8-B928-9DC7E58ABDD4}" presName="node" presStyleLbl="vennNode1" presStyleIdx="5" presStyleCnt="9" custScaleX="101999" custScaleY="86412" custRadScaleRad="98516" custRadScaleInc="1392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5572D75-E22D-4EA3-AA6F-50480C413279}" type="pres">
      <dgm:prSet presAssocID="{2DF4A9EF-F9E2-4BEF-BBC2-37C7F634DAD6}" presName="node" presStyleLbl="vennNode1" presStyleIdx="6" presStyleCnt="9" custScaleX="153923" custScaleY="92426" custRadScaleRad="146990" custRadScaleInc="1849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5123FEC-5278-4B36-BC3D-238934E9D9C4}" type="pres">
      <dgm:prSet presAssocID="{E0757FFF-DB0B-4433-AF5C-C800E4C9518D}" presName="node" presStyleLbl="vennNode1" presStyleIdx="7" presStyleCnt="9" custScaleX="174299" custScaleY="92427" custRadScaleRad="144032" custRadScaleInc="6205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53E57C3-32DF-4354-AB0E-68C5808A4EDD}" type="pres">
      <dgm:prSet presAssocID="{763439AE-B25D-4046-9F59-A688B7A05612}" presName="node" presStyleLbl="vennNode1" presStyleIdx="8" presStyleCnt="9" custScaleX="116544" custRadScaleRad="141645" custRadScaleInc="-10992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ACBBFA5-007B-4804-B806-394CA1031258}" srcId="{BB36C675-3B3D-4A84-A2A7-DA61118E6C15}" destId="{2DF4A9EF-F9E2-4BEF-BBC2-37C7F634DAD6}" srcOrd="5" destOrd="0" parTransId="{5BD36386-6087-4B88-820B-B5E1F813C3F4}" sibTransId="{E22EC530-6B04-4028-9CF7-E5E19BE0404D}"/>
    <dgm:cxn modelId="{6C9BF404-B42C-4235-9E09-9B3AF6CCC4CE}" srcId="{BB36C675-3B3D-4A84-A2A7-DA61118E6C15}" destId="{CA0A5161-AFC0-401D-A4D2-F8BFD413A54E}" srcOrd="1" destOrd="0" parTransId="{EEED2361-BAE8-4B44-A44D-00D5A79AFEFA}" sibTransId="{594DCBA1-FC33-463E-8225-F5C51F5F5581}"/>
    <dgm:cxn modelId="{AD3E645E-7FAE-4103-A5F6-CCA6EB531DC8}" srcId="{BB36C675-3B3D-4A84-A2A7-DA61118E6C15}" destId="{57604B47-4264-4764-9FDA-4449F2A7FBCC}" srcOrd="3" destOrd="0" parTransId="{02AB6A0F-8848-44A1-B108-D82638770BD3}" sibTransId="{23B81684-FCF9-4E8C-9633-73A068128F71}"/>
    <dgm:cxn modelId="{0D1F63E3-AECE-44C1-B809-7D86FA473B9A}" type="presOf" srcId="{57604B47-4264-4764-9FDA-4449F2A7FBCC}" destId="{2A3381EF-62D2-430B-BF63-806B9BF89C44}" srcOrd="0" destOrd="0" presId="urn:microsoft.com/office/officeart/2005/8/layout/radial3"/>
    <dgm:cxn modelId="{C17E0929-2CA0-4B21-92C8-08D00630FBBD}" type="presOf" srcId="{CA0A5161-AFC0-401D-A4D2-F8BFD413A54E}" destId="{BF52B20E-9E0D-45CB-8E12-555A76A16AC3}" srcOrd="0" destOrd="0" presId="urn:microsoft.com/office/officeart/2005/8/layout/radial3"/>
    <dgm:cxn modelId="{92E40CA6-D348-4434-B1F6-6258B4AE4B74}" srcId="{BB36C675-3B3D-4A84-A2A7-DA61118E6C15}" destId="{03025924-84B2-4794-B275-9F5BA46B3060}" srcOrd="0" destOrd="0" parTransId="{0C33645D-145E-45D8-BFB0-95162EA37324}" sibTransId="{1513DE43-96A0-4C03-B94C-1CF2A76F9847}"/>
    <dgm:cxn modelId="{034FF1A3-9908-4143-A593-3136ACA3B137}" type="presOf" srcId="{E0757FFF-DB0B-4433-AF5C-C800E4C9518D}" destId="{95123FEC-5278-4B36-BC3D-238934E9D9C4}" srcOrd="0" destOrd="0" presId="urn:microsoft.com/office/officeart/2005/8/layout/radial3"/>
    <dgm:cxn modelId="{7377F861-4040-4867-BEFE-777813267397}" type="presOf" srcId="{BB36C675-3B3D-4A84-A2A7-DA61118E6C15}" destId="{9A9FBD63-18BC-4701-A282-053E79109F72}" srcOrd="0" destOrd="0" presId="urn:microsoft.com/office/officeart/2005/8/layout/radial3"/>
    <dgm:cxn modelId="{C0E7388F-2502-4D09-9918-44B0494DE92D}" srcId="{BB36C675-3B3D-4A84-A2A7-DA61118E6C15}" destId="{2C129C37-5799-40DA-85EB-CCF30882010B}" srcOrd="2" destOrd="0" parTransId="{4433DBE0-925C-4B57-82E0-F1A19479B87E}" sibTransId="{DBE3BC5A-F838-4369-8263-7122F55DE61A}"/>
    <dgm:cxn modelId="{0828C30E-5E8B-4159-B671-0D878FC1F242}" type="presOf" srcId="{03025924-84B2-4794-B275-9F5BA46B3060}" destId="{C76B8D71-CA07-40BD-9A4F-46E190837600}" srcOrd="0" destOrd="0" presId="urn:microsoft.com/office/officeart/2005/8/layout/radial3"/>
    <dgm:cxn modelId="{46009367-9662-40FE-8030-039519402622}" type="presOf" srcId="{BD97A4D8-84D3-44E8-B928-9DC7E58ABDD4}" destId="{0FF898F8-AB56-4814-8EF5-C4531ADF7D41}" srcOrd="0" destOrd="0" presId="urn:microsoft.com/office/officeart/2005/8/layout/radial3"/>
    <dgm:cxn modelId="{7CBD0CC7-02C1-470F-A80E-3CA45D2DC3B8}" srcId="{BB36C675-3B3D-4A84-A2A7-DA61118E6C15}" destId="{763439AE-B25D-4046-9F59-A688B7A05612}" srcOrd="7" destOrd="0" parTransId="{D56DD30D-8C0D-4846-87D3-AEFF314D8ED2}" sibTransId="{630935B0-1211-4AFC-A3D1-4902A4171FE5}"/>
    <dgm:cxn modelId="{43D7E9FE-DBB0-4565-8352-E1718C9AD2EF}" srcId="{BB36C675-3B3D-4A84-A2A7-DA61118E6C15}" destId="{BD97A4D8-84D3-44E8-B928-9DC7E58ABDD4}" srcOrd="4" destOrd="0" parTransId="{E13D310A-B0FB-44AE-AFB5-3B07E180E9B8}" sibTransId="{FC4F24D2-073B-4098-ACDF-E38827698A6B}"/>
    <dgm:cxn modelId="{2D31599B-1AD9-44B5-9A37-D6BEC86B7E35}" type="presOf" srcId="{5F54729C-34AF-4848-A87D-16C33906CC70}" destId="{5DEA840B-6DDA-4924-8013-8A4B6D41F9AB}" srcOrd="0" destOrd="0" presId="urn:microsoft.com/office/officeart/2005/8/layout/radial3"/>
    <dgm:cxn modelId="{7C0BE86D-8DB4-49E5-A0DF-0A8B663AF3F6}" srcId="{BB36C675-3B3D-4A84-A2A7-DA61118E6C15}" destId="{E0757FFF-DB0B-4433-AF5C-C800E4C9518D}" srcOrd="6" destOrd="0" parTransId="{DE38B222-1F6D-41AB-90E0-08E6731DA401}" sibTransId="{190C40E3-46FC-46E4-AA29-27008D7094AE}"/>
    <dgm:cxn modelId="{B87D21D0-3C29-4373-8121-09ABFB51046E}" srcId="{5F54729C-34AF-4848-A87D-16C33906CC70}" destId="{BB36C675-3B3D-4A84-A2A7-DA61118E6C15}" srcOrd="0" destOrd="0" parTransId="{2AB38BCC-4967-4A5E-8DAC-08971ADEAB79}" sibTransId="{E275E70E-4237-4D73-A7A6-9E2051981650}"/>
    <dgm:cxn modelId="{F3B18825-3AF0-42DA-BF38-F9C2DE8E178C}" type="presOf" srcId="{2C129C37-5799-40DA-85EB-CCF30882010B}" destId="{634CE105-8B16-4F50-B704-7C983A21267D}" srcOrd="0" destOrd="0" presId="urn:microsoft.com/office/officeart/2005/8/layout/radial3"/>
    <dgm:cxn modelId="{9155E165-4D27-4660-9BA5-0C57635082D4}" type="presOf" srcId="{763439AE-B25D-4046-9F59-A688B7A05612}" destId="{753E57C3-32DF-4354-AB0E-68C5808A4EDD}" srcOrd="0" destOrd="0" presId="urn:microsoft.com/office/officeart/2005/8/layout/radial3"/>
    <dgm:cxn modelId="{925B7C3E-89BC-4695-967E-09B8C03EF881}" type="presOf" srcId="{2DF4A9EF-F9E2-4BEF-BBC2-37C7F634DAD6}" destId="{85572D75-E22D-4EA3-AA6F-50480C413279}" srcOrd="0" destOrd="0" presId="urn:microsoft.com/office/officeart/2005/8/layout/radial3"/>
    <dgm:cxn modelId="{6DBA1D6C-FC70-451B-82FE-271DB7306781}" type="presParOf" srcId="{5DEA840B-6DDA-4924-8013-8A4B6D41F9AB}" destId="{4DC955E3-D339-4A2A-B2D4-F13BB373DDA8}" srcOrd="0" destOrd="0" presId="urn:microsoft.com/office/officeart/2005/8/layout/radial3"/>
    <dgm:cxn modelId="{1C0E1CD9-8656-44FF-90DF-2EA5A1126D1D}" type="presParOf" srcId="{4DC955E3-D339-4A2A-B2D4-F13BB373DDA8}" destId="{9A9FBD63-18BC-4701-A282-053E79109F72}" srcOrd="0" destOrd="0" presId="urn:microsoft.com/office/officeart/2005/8/layout/radial3"/>
    <dgm:cxn modelId="{E7CDB732-46C4-4D48-8CD4-02239D46DC44}" type="presParOf" srcId="{4DC955E3-D339-4A2A-B2D4-F13BB373DDA8}" destId="{C76B8D71-CA07-40BD-9A4F-46E190837600}" srcOrd="1" destOrd="0" presId="urn:microsoft.com/office/officeart/2005/8/layout/radial3"/>
    <dgm:cxn modelId="{02D2E169-8B1A-49FC-BAE9-A79A27FEE270}" type="presParOf" srcId="{4DC955E3-D339-4A2A-B2D4-F13BB373DDA8}" destId="{BF52B20E-9E0D-45CB-8E12-555A76A16AC3}" srcOrd="2" destOrd="0" presId="urn:microsoft.com/office/officeart/2005/8/layout/radial3"/>
    <dgm:cxn modelId="{DE5CFEBA-BF85-4ACF-8A4F-53F11A2CE150}" type="presParOf" srcId="{4DC955E3-D339-4A2A-B2D4-F13BB373DDA8}" destId="{634CE105-8B16-4F50-B704-7C983A21267D}" srcOrd="3" destOrd="0" presId="urn:microsoft.com/office/officeart/2005/8/layout/radial3"/>
    <dgm:cxn modelId="{8AEDE817-2004-4002-BBD9-51FCA63E2DF7}" type="presParOf" srcId="{4DC955E3-D339-4A2A-B2D4-F13BB373DDA8}" destId="{2A3381EF-62D2-430B-BF63-806B9BF89C44}" srcOrd="4" destOrd="0" presId="urn:microsoft.com/office/officeart/2005/8/layout/radial3"/>
    <dgm:cxn modelId="{1E1E7994-7812-4FBF-9741-9BF6226A5B6D}" type="presParOf" srcId="{4DC955E3-D339-4A2A-B2D4-F13BB373DDA8}" destId="{0FF898F8-AB56-4814-8EF5-C4531ADF7D41}" srcOrd="5" destOrd="0" presId="urn:microsoft.com/office/officeart/2005/8/layout/radial3"/>
    <dgm:cxn modelId="{703B0F58-C344-4447-B5BA-23FA291A4B7F}" type="presParOf" srcId="{4DC955E3-D339-4A2A-B2D4-F13BB373DDA8}" destId="{85572D75-E22D-4EA3-AA6F-50480C413279}" srcOrd="6" destOrd="0" presId="urn:microsoft.com/office/officeart/2005/8/layout/radial3"/>
    <dgm:cxn modelId="{9037605C-5B46-4AE6-A677-ADD44FE6A793}" type="presParOf" srcId="{4DC955E3-D339-4A2A-B2D4-F13BB373DDA8}" destId="{95123FEC-5278-4B36-BC3D-238934E9D9C4}" srcOrd="7" destOrd="0" presId="urn:microsoft.com/office/officeart/2005/8/layout/radial3"/>
    <dgm:cxn modelId="{EFCFAB57-AE90-4A08-8914-7D4B768E4D4A}" type="presParOf" srcId="{4DC955E3-D339-4A2A-B2D4-F13BB373DDA8}" destId="{753E57C3-32DF-4354-AB0E-68C5808A4ED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DC46C-D73B-44DA-8816-EB466D0376BA}">
      <dsp:nvSpPr>
        <dsp:cNvPr id="0" name=""/>
        <dsp:cNvSpPr/>
      </dsp:nvSpPr>
      <dsp:spPr>
        <a:xfrm>
          <a:off x="4115" y="347152"/>
          <a:ext cx="5035428" cy="3626174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-22000" t="-4000" r="-22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6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KLJUČNE KOMPETENCE        VŽU</a:t>
          </a:r>
          <a:endParaRPr lang="sl-SI" sz="36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1536" y="878193"/>
        <a:ext cx="3560586" cy="2564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FBD63-18BC-4701-A282-053E79109F72}">
      <dsp:nvSpPr>
        <dsp:cNvPr id="0" name=""/>
        <dsp:cNvSpPr/>
      </dsp:nvSpPr>
      <dsp:spPr>
        <a:xfrm>
          <a:off x="1945242" y="1981446"/>
          <a:ext cx="4823531" cy="3024331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-28000" t="-4000" r="-28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6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KLJUČNE KOMPETENCE VŽU</a:t>
          </a:r>
          <a:endParaRPr lang="sl-SI" sz="36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1632" y="2424349"/>
        <a:ext cx="3410751" cy="2138525"/>
      </dsp:txXfrm>
    </dsp:sp>
    <dsp:sp modelId="{C76B8D71-CA07-40BD-9A4F-46E190837600}">
      <dsp:nvSpPr>
        <dsp:cNvPr id="0" name=""/>
        <dsp:cNvSpPr/>
      </dsp:nvSpPr>
      <dsp:spPr>
        <a:xfrm>
          <a:off x="2488320" y="65299"/>
          <a:ext cx="3959423" cy="190202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SPORAZUMEVANJE V MATERNEM JEZIKU</a:t>
          </a:r>
          <a:endParaRPr lang="sl-SI" sz="2400" b="1" kern="1200" dirty="0"/>
        </a:p>
      </dsp:txBody>
      <dsp:txXfrm>
        <a:off x="3068164" y="343844"/>
        <a:ext cx="2799735" cy="1344933"/>
      </dsp:txXfrm>
    </dsp:sp>
    <dsp:sp modelId="{BF52B20E-9E0D-45CB-8E12-555A76A16AC3}">
      <dsp:nvSpPr>
        <dsp:cNvPr id="0" name=""/>
        <dsp:cNvSpPr/>
      </dsp:nvSpPr>
      <dsp:spPr>
        <a:xfrm>
          <a:off x="5778206" y="859104"/>
          <a:ext cx="3292782" cy="169841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Sporazumevanje v tujih jezikih </a:t>
          </a:r>
          <a:endParaRPr lang="sl-SI" sz="2400" b="1" kern="1200" dirty="0"/>
        </a:p>
      </dsp:txBody>
      <dsp:txXfrm>
        <a:off x="6260423" y="1107831"/>
        <a:ext cx="2328348" cy="1200957"/>
      </dsp:txXfrm>
    </dsp:sp>
    <dsp:sp modelId="{634CE105-8B16-4F50-B704-7C983A21267D}">
      <dsp:nvSpPr>
        <dsp:cNvPr id="0" name=""/>
        <dsp:cNvSpPr/>
      </dsp:nvSpPr>
      <dsp:spPr>
        <a:xfrm>
          <a:off x="5464288" y="4235813"/>
          <a:ext cx="3679711" cy="262218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Matematična k.   ter osnovne k. v znanosti in tehnologiji</a:t>
          </a:r>
          <a:endParaRPr lang="sl-SI" sz="2400" b="1" kern="1200" dirty="0"/>
        </a:p>
      </dsp:txBody>
      <dsp:txXfrm>
        <a:off x="6003169" y="4619823"/>
        <a:ext cx="2601949" cy="1854166"/>
      </dsp:txXfrm>
    </dsp:sp>
    <dsp:sp modelId="{2A3381EF-62D2-430B-BF63-806B9BF89C44}">
      <dsp:nvSpPr>
        <dsp:cNvPr id="0" name=""/>
        <dsp:cNvSpPr/>
      </dsp:nvSpPr>
      <dsp:spPr>
        <a:xfrm>
          <a:off x="6622202" y="2557511"/>
          <a:ext cx="2521797" cy="17359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DIGITALNA PISMENOST</a:t>
          </a:r>
          <a:endParaRPr lang="sl-SI" sz="2400" b="1" kern="1200" dirty="0"/>
        </a:p>
      </dsp:txBody>
      <dsp:txXfrm>
        <a:off x="6991511" y="2811728"/>
        <a:ext cx="1783179" cy="1227466"/>
      </dsp:txXfrm>
    </dsp:sp>
    <dsp:sp modelId="{0FF898F8-AB56-4814-8EF5-C4531ADF7D41}">
      <dsp:nvSpPr>
        <dsp:cNvPr id="0" name=""/>
        <dsp:cNvSpPr/>
      </dsp:nvSpPr>
      <dsp:spPr>
        <a:xfrm>
          <a:off x="3244526" y="5097794"/>
          <a:ext cx="1940044" cy="164357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UČENJE UČENJA</a:t>
          </a:r>
          <a:endParaRPr lang="sl-SI" sz="2400" b="1" kern="1200" dirty="0"/>
        </a:p>
      </dsp:txBody>
      <dsp:txXfrm>
        <a:off x="3528639" y="5338490"/>
        <a:ext cx="1371818" cy="1162184"/>
      </dsp:txXfrm>
    </dsp:sp>
    <dsp:sp modelId="{85572D75-E22D-4EA3-AA6F-50480C413279}">
      <dsp:nvSpPr>
        <dsp:cNvPr id="0" name=""/>
        <dsp:cNvSpPr/>
      </dsp:nvSpPr>
      <dsp:spPr>
        <a:xfrm>
          <a:off x="96686" y="4789775"/>
          <a:ext cx="2927651" cy="175796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SOCIALNE IN DRŽAVLJANSKE KOMPETENCE</a:t>
          </a:r>
          <a:endParaRPr lang="sl-SI" sz="2400" b="1" kern="1200" dirty="0"/>
        </a:p>
      </dsp:txBody>
      <dsp:txXfrm>
        <a:off x="525431" y="5047223"/>
        <a:ext cx="2070161" cy="1243068"/>
      </dsp:txXfrm>
    </dsp:sp>
    <dsp:sp modelId="{95123FEC-5278-4B36-BC3D-238934E9D9C4}">
      <dsp:nvSpPr>
        <dsp:cNvPr id="0" name=""/>
        <dsp:cNvSpPr/>
      </dsp:nvSpPr>
      <dsp:spPr>
        <a:xfrm>
          <a:off x="0" y="943530"/>
          <a:ext cx="3315207" cy="175798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Samoiniciativnost in podjetnost</a:t>
          </a:r>
          <a:endParaRPr lang="sl-SI" sz="2400" b="1" kern="1200" dirty="0"/>
        </a:p>
      </dsp:txBody>
      <dsp:txXfrm>
        <a:off x="485501" y="1200981"/>
        <a:ext cx="2344205" cy="1243081"/>
      </dsp:txXfrm>
    </dsp:sp>
    <dsp:sp modelId="{753E57C3-32DF-4354-AB0E-68C5808A4EDD}">
      <dsp:nvSpPr>
        <dsp:cNvPr id="0" name=""/>
        <dsp:cNvSpPr/>
      </dsp:nvSpPr>
      <dsp:spPr>
        <a:xfrm>
          <a:off x="0" y="2815713"/>
          <a:ext cx="2216694" cy="190202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00339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KULTURNA ZAVEST IN IZRAŽANJE</a:t>
          </a:r>
          <a:endParaRPr lang="sl-SI" sz="2400" b="1" kern="1200" dirty="0"/>
        </a:p>
      </dsp:txBody>
      <dsp:txXfrm>
        <a:off x="324627" y="3094258"/>
        <a:ext cx="1567440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8E84B-53C9-4E65-A099-DCA312EED0FA}" type="datetimeFigureOut">
              <a:rPr lang="sl-SI" smtClean="0"/>
              <a:t>13.6.2016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909D2-EADC-4FA5-B690-BD1F014A9D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743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AC6F8-4F7B-4184-9270-12E33B31AE01}" type="datetimeFigureOut">
              <a:rPr lang="sl-SI" smtClean="0"/>
              <a:pPr/>
              <a:t>13.6.2016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0B6B-3A0F-4695-8C48-05830D27C6E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950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62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602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2166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520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06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6200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193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0532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121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049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032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1366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1043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943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199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6405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315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7218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5438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565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7903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605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317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68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412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584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8990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5418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5013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6551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5617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891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52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87208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75184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2361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305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545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252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7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398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27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90B6B-3A0F-4695-8C48-05830D27C6E5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04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809C-ED77-4402-8DEB-798BD069E028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D3A1-CF21-4BDB-8C21-1DB1CC0E9BD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B43C-69AE-4333-B400-84114B733BEA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13BB-CD12-47E6-A4DF-AC6B897CA9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C970-44C4-4413-BB2E-3C9CF2B16A2B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B659-D361-487D-A08B-206140C9A1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E920-13EE-4C29-9DF0-040BD2C9CD4D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A5FA-D693-4749-879C-5ED9D84BEAC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4CB4-5584-4558-BDEA-03A1BE5FF015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6AC1-35EA-4DD9-AD66-3E2606F6945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49E2-19A5-4783-BDC6-99F839600A97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9C29-51E3-4152-9F87-F35DB30BC4C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1065-67F5-4878-8F5C-CCC8B1A379FB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4336-24A7-47C6-BE77-5B404D5365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9FE0-4143-4352-B693-D8B403575A30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33A9-AA20-478C-A16E-A59E72320F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381C-A0A7-4D8F-A34F-E20BCAAE2571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F1E0-B57E-4045-A0E2-F2764CA2C2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C3DD-6CDC-4B09-8E35-13404609ADA0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5EFD-79E7-406A-87FB-E881089BCA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323D-8B8C-45EE-A9E0-5AB7B5B00474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CA44-8E13-4DB4-AB6B-3BF4D5B4438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FA3793-21B8-4AB7-9518-C7488761F927}" type="datetimeFigureOut">
              <a:rPr lang="sl-SI" smtClean="0"/>
              <a:pPr>
                <a:defRPr/>
              </a:pPr>
              <a:t>13.6.2016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B73801-2B9B-4AF3-8B8B-ED84D7B3570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ojca.bergant.drazetic@revije.si" TargetMode="External"/><Relationship Id="rId4" Type="http://schemas.openxmlformats.org/officeDocument/2006/relationships/hyperlink" Target="mailto:zarika.snoj.verbovsek@revije.s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oljeZBesedilom 3"/>
          <p:cNvSpPr txBox="1">
            <a:spLocks noChangeArrowheads="1"/>
          </p:cNvSpPr>
          <p:nvPr/>
        </p:nvSpPr>
        <p:spPr bwMode="auto">
          <a:xfrm>
            <a:off x="323850" y="6381750"/>
            <a:ext cx="871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i="1">
                <a:latin typeface="Calibri" pitchFamily="34" charset="0"/>
              </a:rPr>
              <a:t>Projekt sofinancirata Republika Slovenija in Evropska unija iz Evropskega socialnega sklada.</a:t>
            </a:r>
          </a:p>
        </p:txBody>
      </p:sp>
      <p:pic>
        <p:nvPicPr>
          <p:cNvPr id="13314" name="Picture 3" descr="C:\Users\Uporabnik\Desktop\MOJCA\VKLJUČUJEMO IN AKTIVIRAMO!\Logotipi\VkljucujemoInAktiviramo_znak_barven_stopnica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941388"/>
            <a:ext cx="5440363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Podnaslov 2"/>
          <p:cNvSpPr>
            <a:spLocks noGrp="1"/>
          </p:cNvSpPr>
          <p:nvPr>
            <p:ph type="subTitle" idx="1"/>
          </p:nvPr>
        </p:nvSpPr>
        <p:spPr>
          <a:xfrm>
            <a:off x="323850" y="836613"/>
            <a:ext cx="5976938" cy="4006850"/>
          </a:xfrm>
        </p:spPr>
        <p:txBody>
          <a:bodyPr/>
          <a:lstStyle/>
          <a:p>
            <a:pPr algn="l"/>
            <a:r>
              <a:rPr lang="sl-SI" sz="4400" b="1" dirty="0" smtClean="0">
                <a:solidFill>
                  <a:srgbClr val="C00000"/>
                </a:solidFill>
              </a:rPr>
              <a:t>SEMINAR ZA MENTORJE</a:t>
            </a:r>
          </a:p>
          <a:p>
            <a:pPr algn="l"/>
            <a:r>
              <a:rPr lang="sl-SI" b="1" dirty="0" smtClean="0">
                <a:solidFill>
                  <a:srgbClr val="003399"/>
                </a:solidFill>
              </a:rPr>
              <a:t>13. in 14. 6. 2016</a:t>
            </a:r>
          </a:p>
          <a:p>
            <a:pPr algn="l"/>
            <a:endParaRPr lang="sl-SI" sz="3300" b="1" dirty="0" smtClean="0">
              <a:solidFill>
                <a:srgbClr val="003399"/>
              </a:solidFill>
              <a:latin typeface="Arial" charset="0"/>
            </a:endParaRPr>
          </a:p>
          <a:p>
            <a:pPr algn="l"/>
            <a:r>
              <a:rPr lang="sl-SI" sz="2400" b="1" dirty="0" smtClean="0">
                <a:solidFill>
                  <a:srgbClr val="003399"/>
                </a:solidFill>
              </a:rPr>
              <a:t>Cankarjev dom, Ljubljana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3399"/>
                </a:solidFill>
              </a:rPr>
              <a:t>Vladimir Bartol: </a:t>
            </a:r>
            <a:r>
              <a:rPr lang="sl-SI" i="1" dirty="0" err="1" smtClean="0">
                <a:solidFill>
                  <a:srgbClr val="003399"/>
                </a:solidFill>
              </a:rPr>
              <a:t>Alamut</a:t>
            </a:r>
            <a:endParaRPr lang="sl-SI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osrednji lik: </a:t>
            </a:r>
            <a:r>
              <a:rPr lang="sl-SI" dirty="0"/>
              <a:t>karizmatični verski voditelj </a:t>
            </a:r>
            <a:r>
              <a:rPr lang="sl-SI" dirty="0" smtClean="0"/>
              <a:t>sekte </a:t>
            </a:r>
            <a:r>
              <a:rPr lang="sl-SI" dirty="0" err="1" smtClean="0"/>
              <a:t>izmailcev</a:t>
            </a:r>
            <a:r>
              <a:rPr lang="sl-SI" dirty="0" smtClean="0"/>
              <a:t> </a:t>
            </a:r>
            <a:r>
              <a:rPr lang="sl-SI" dirty="0"/>
              <a:t>Hasan </a:t>
            </a:r>
            <a:r>
              <a:rPr lang="sl-SI" dirty="0" err="1"/>
              <a:t>ibn</a:t>
            </a:r>
            <a:r>
              <a:rPr lang="sl-SI" dirty="0"/>
              <a:t> </a:t>
            </a:r>
            <a:r>
              <a:rPr lang="sl-SI" dirty="0" smtClean="0"/>
              <a:t>Saba </a:t>
            </a:r>
            <a:r>
              <a:rPr lang="sl-SI" dirty="0"/>
              <a:t>iz trdnjave </a:t>
            </a:r>
            <a:r>
              <a:rPr lang="sl-SI" dirty="0" err="1"/>
              <a:t>Alamut</a:t>
            </a:r>
            <a:r>
              <a:rPr lang="sl-SI" dirty="0"/>
              <a:t> z majhno skupino privzgojenih privržencev, ki si v poplačilo obetajo posmrtno rajsko življenje, vodi sveto vojno proti veliko močnejšemu sunitskemu </a:t>
            </a:r>
            <a:r>
              <a:rPr lang="sl-SI" dirty="0" smtClean="0"/>
              <a:t>cesarstvu</a:t>
            </a:r>
            <a:endParaRPr lang="sl-SI" dirty="0"/>
          </a:p>
          <a:p>
            <a:pPr lvl="0"/>
            <a:r>
              <a:rPr lang="sl-SI" dirty="0" smtClean="0">
                <a:solidFill>
                  <a:srgbClr val="C00000"/>
                </a:solidFill>
              </a:rPr>
              <a:t>aktualizacija</a:t>
            </a:r>
            <a:r>
              <a:rPr lang="sl-SI" dirty="0"/>
              <a:t>: </a:t>
            </a:r>
            <a:r>
              <a:rPr lang="sl-SI" dirty="0" err="1"/>
              <a:t>islamizem</a:t>
            </a:r>
            <a:r>
              <a:rPr lang="sl-SI" dirty="0"/>
              <a:t>, muslimani, verske in politične sekte, terorizem</a:t>
            </a:r>
          </a:p>
          <a:p>
            <a:endParaRPr lang="sl-SI" sz="2400" dirty="0"/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92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grada vsebine 2"/>
          <p:cNvSpPr>
            <a:spLocks noGrp="1"/>
          </p:cNvSpPr>
          <p:nvPr>
            <p:ph idx="1"/>
          </p:nvPr>
        </p:nvSpPr>
        <p:spPr>
          <a:xfrm>
            <a:off x="4283968" y="836712"/>
            <a:ext cx="4369495" cy="5616623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Stanka Hrastelj: </a:t>
            </a:r>
            <a:r>
              <a:rPr lang="sl-SI" i="1" dirty="0" smtClean="0">
                <a:solidFill>
                  <a:srgbClr val="C00000"/>
                </a:solidFill>
              </a:rPr>
              <a:t>Igranje</a:t>
            </a:r>
          </a:p>
          <a:p>
            <a:pPr marL="0" indent="0">
              <a:buNone/>
            </a:pPr>
            <a:endParaRPr lang="sl-SI" i="1" dirty="0">
              <a:solidFill>
                <a:srgbClr val="003399"/>
              </a:solidFill>
            </a:endParaRPr>
          </a:p>
          <a:p>
            <a:r>
              <a:rPr lang="sl-SI" sz="2400" dirty="0"/>
              <a:t>Založba: Mladinska knjiga</a:t>
            </a:r>
          </a:p>
          <a:p>
            <a:r>
              <a:rPr lang="sl-SI" sz="2400" dirty="0"/>
              <a:t>Leto izida: 2012</a:t>
            </a:r>
          </a:p>
          <a:p>
            <a:r>
              <a:rPr lang="sl-SI" sz="2400" dirty="0"/>
              <a:t>Število strani: 187</a:t>
            </a:r>
          </a:p>
          <a:p>
            <a:r>
              <a:rPr lang="sl-SI" sz="2400" dirty="0"/>
              <a:t>Žanr: družbeni </a:t>
            </a:r>
            <a:r>
              <a:rPr lang="sl-SI" sz="2400" dirty="0" smtClean="0"/>
              <a:t>roman</a:t>
            </a:r>
          </a:p>
          <a:p>
            <a:pPr lvl="0"/>
            <a:r>
              <a:rPr lang="sl-SI" sz="2400" dirty="0" smtClean="0"/>
              <a:t>Nagrada: </a:t>
            </a:r>
            <a:r>
              <a:rPr lang="sl-SI" sz="2400" dirty="0"/>
              <a:t>modra ptica 2012, uvrstitev med deseterico nominirancev za kresnika 2013</a:t>
            </a:r>
          </a:p>
          <a:p>
            <a:endParaRPr lang="sl-SI" sz="2400" dirty="0"/>
          </a:p>
          <a:p>
            <a:pPr marL="0" indent="0">
              <a:buNone/>
            </a:pPr>
            <a:endParaRPr lang="sl-SI" dirty="0" smtClean="0">
              <a:solidFill>
                <a:srgbClr val="003399"/>
              </a:solidFill>
            </a:endParaRPr>
          </a:p>
        </p:txBody>
      </p:sp>
      <p:pic>
        <p:nvPicPr>
          <p:cNvPr id="22530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Uporabnik\Desktop\MOJCA\VKLJUČUJEMO IN AKTIVIRAMO!\Seminar za mentorje\Seminar - Zarika in Mojca\Naslovke\Hrastelj Stanka-Igranje-naslov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3484286" cy="55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3399"/>
                </a:solidFill>
              </a:rPr>
              <a:t>Stanka Hrastelj: </a:t>
            </a:r>
            <a:r>
              <a:rPr lang="sl-SI" i="1" dirty="0" smtClean="0">
                <a:solidFill>
                  <a:srgbClr val="003399"/>
                </a:solidFill>
              </a:rPr>
              <a:t>Igranje</a:t>
            </a:r>
            <a:endParaRPr lang="sl-SI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500" dirty="0" smtClean="0"/>
              <a:t>osrednji lik: tridesetletna </a:t>
            </a:r>
            <a:r>
              <a:rPr lang="sl-SI" sz="2500" dirty="0"/>
              <a:t>Marinka </a:t>
            </a:r>
            <a:r>
              <a:rPr lang="sl-SI" sz="2500" dirty="0" smtClean="0"/>
              <a:t>Paternoster </a:t>
            </a:r>
            <a:r>
              <a:rPr lang="sl-SI" sz="2500" dirty="0"/>
              <a:t>ostane brez službe in skuša na novo osmisliti svoje </a:t>
            </a:r>
            <a:r>
              <a:rPr lang="sl-SI" sz="2500" dirty="0" smtClean="0"/>
              <a:t>življenje</a:t>
            </a:r>
          </a:p>
          <a:p>
            <a:pPr lvl="0"/>
            <a:r>
              <a:rPr lang="sl-SI" sz="2500" dirty="0" smtClean="0"/>
              <a:t>dva </a:t>
            </a:r>
            <a:r>
              <a:rPr lang="sl-SI" sz="2500" dirty="0"/>
              <a:t>tematska vidika: </a:t>
            </a:r>
            <a:endParaRPr lang="sl-SI" sz="2500" dirty="0" smtClean="0"/>
          </a:p>
          <a:p>
            <a:pPr lvl="1"/>
            <a:r>
              <a:rPr lang="sl-SI" sz="2500" dirty="0" err="1" smtClean="0"/>
              <a:t>samoaktualizacija</a:t>
            </a:r>
            <a:r>
              <a:rPr lang="sl-SI" sz="2500" dirty="0" smtClean="0"/>
              <a:t> </a:t>
            </a:r>
            <a:r>
              <a:rPr lang="sl-SI" sz="2500" dirty="0"/>
              <a:t>glavne junakinje (brezposelnost, brezdelje, občutek nekoristnosti, tesnobnost, psihično </a:t>
            </a:r>
            <a:r>
              <a:rPr lang="sl-SI" sz="2500" dirty="0" smtClean="0"/>
              <a:t>propadanje) </a:t>
            </a:r>
          </a:p>
          <a:p>
            <a:pPr lvl="1"/>
            <a:r>
              <a:rPr lang="sl-SI" sz="2500" dirty="0" smtClean="0"/>
              <a:t>problematika </a:t>
            </a:r>
            <a:r>
              <a:rPr lang="sl-SI" sz="2500" dirty="0"/>
              <a:t>duševnih bolezni depresije in </a:t>
            </a:r>
            <a:r>
              <a:rPr lang="sl-SI" sz="2500" dirty="0" smtClean="0"/>
              <a:t>shizofrenije </a:t>
            </a:r>
            <a:endParaRPr lang="sl-SI" sz="2500" dirty="0"/>
          </a:p>
          <a:p>
            <a:pPr lvl="0"/>
            <a:r>
              <a:rPr lang="sl-SI" sz="2500" dirty="0" smtClean="0">
                <a:solidFill>
                  <a:srgbClr val="C00000"/>
                </a:solidFill>
              </a:rPr>
              <a:t>aktualizacija</a:t>
            </a:r>
            <a:r>
              <a:rPr lang="sl-SI" sz="2500" dirty="0"/>
              <a:t>: zmanjševanje predsodkov do oseb z motnjo v duševnem zdravju, družbena stigmatizacija, socialna stiska, brezposelnost</a:t>
            </a:r>
          </a:p>
          <a:p>
            <a:endParaRPr lang="sl-SI" dirty="0"/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3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grada vsebine 2"/>
          <p:cNvSpPr>
            <a:spLocks noGrp="1"/>
          </p:cNvSpPr>
          <p:nvPr>
            <p:ph idx="1"/>
          </p:nvPr>
        </p:nvSpPr>
        <p:spPr>
          <a:xfrm>
            <a:off x="4283968" y="692696"/>
            <a:ext cx="4513585" cy="5749708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Drago Jančar: 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i="1" dirty="0" smtClean="0">
                <a:solidFill>
                  <a:srgbClr val="C00000"/>
                </a:solidFill>
              </a:rPr>
              <a:t>To </a:t>
            </a:r>
            <a:r>
              <a:rPr lang="sl-SI" i="1" dirty="0">
                <a:solidFill>
                  <a:srgbClr val="C00000"/>
                </a:solidFill>
              </a:rPr>
              <a:t>noč sem </a:t>
            </a:r>
            <a:r>
              <a:rPr lang="sl-SI" i="1" dirty="0" smtClean="0">
                <a:solidFill>
                  <a:srgbClr val="C00000"/>
                </a:solidFill>
              </a:rPr>
              <a:t>jo videl</a:t>
            </a:r>
          </a:p>
          <a:p>
            <a:pPr marL="0" indent="0">
              <a:buNone/>
            </a:pPr>
            <a:endParaRPr lang="sl-SI" dirty="0" smtClean="0">
              <a:solidFill>
                <a:srgbClr val="003399"/>
              </a:solidFill>
            </a:endParaRPr>
          </a:p>
          <a:p>
            <a:r>
              <a:rPr lang="sl-SI" sz="2400" dirty="0"/>
              <a:t>Založba: Modrijan</a:t>
            </a:r>
          </a:p>
          <a:p>
            <a:r>
              <a:rPr lang="sl-SI" sz="2400" dirty="0"/>
              <a:t>Leto izida: 2010</a:t>
            </a:r>
          </a:p>
          <a:p>
            <a:r>
              <a:rPr lang="sl-SI" sz="2400" dirty="0"/>
              <a:t>Število strani: 189</a:t>
            </a:r>
          </a:p>
          <a:p>
            <a:r>
              <a:rPr lang="sl-SI" sz="2400" dirty="0"/>
              <a:t>Žanr: vojni roman, zgodovinski roman, družbeni </a:t>
            </a:r>
            <a:r>
              <a:rPr lang="sl-SI" sz="2400" dirty="0" smtClean="0"/>
              <a:t>roman</a:t>
            </a:r>
          </a:p>
          <a:p>
            <a:r>
              <a:rPr lang="sl-SI" sz="2400" dirty="0" smtClean="0"/>
              <a:t>Nagradi: </a:t>
            </a:r>
            <a:r>
              <a:rPr lang="sl-SI" sz="2400" dirty="0"/>
              <a:t>kresnik 2010, francoska nagrada za najboljšo </a:t>
            </a:r>
          </a:p>
          <a:p>
            <a:pPr marL="0" indent="0">
              <a:buNone/>
            </a:pPr>
            <a:r>
              <a:rPr lang="sl-SI" sz="2400" dirty="0"/>
              <a:t>     tujo knjigo </a:t>
            </a:r>
            <a:r>
              <a:rPr lang="sl-SI" sz="2400" dirty="0" err="1"/>
              <a:t>Prix</a:t>
            </a:r>
            <a:r>
              <a:rPr lang="sl-SI" sz="2400" dirty="0"/>
              <a:t> </a:t>
            </a:r>
            <a:r>
              <a:rPr lang="sl-SI" sz="2400" dirty="0" err="1" smtClean="0"/>
              <a:t>Meilleur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     </a:t>
            </a:r>
            <a:r>
              <a:rPr lang="sl-SI" sz="2400" dirty="0" err="1" smtClean="0"/>
              <a:t>livre</a:t>
            </a:r>
            <a:r>
              <a:rPr lang="sl-SI" sz="2400" dirty="0" smtClean="0"/>
              <a:t> </a:t>
            </a:r>
            <a:r>
              <a:rPr lang="sl-SI" sz="2400" dirty="0" err="1"/>
              <a:t>etranger</a:t>
            </a:r>
            <a:r>
              <a:rPr lang="sl-SI" sz="2400" dirty="0"/>
              <a:t> 2014</a:t>
            </a:r>
          </a:p>
          <a:p>
            <a:endParaRPr lang="sl-SI" sz="2400" dirty="0"/>
          </a:p>
          <a:p>
            <a:pPr marL="0" indent="0">
              <a:buNone/>
            </a:pPr>
            <a:endParaRPr lang="sl-SI" dirty="0" smtClean="0">
              <a:solidFill>
                <a:srgbClr val="003399"/>
              </a:solidFill>
            </a:endParaRPr>
          </a:p>
        </p:txBody>
      </p:sp>
      <p:pic>
        <p:nvPicPr>
          <p:cNvPr id="2355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Users\Uporabnik\Desktop\MOJCA\VKLJUČUJEMO IN AKTIVIRAMO!\Seminar za mentorje\Seminar - Zarika in Mojca\Naslovke\Jancar Drago-To noc sem jo videl-naslov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3532540" cy="57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l-SI" dirty="0">
                <a:solidFill>
                  <a:srgbClr val="003399"/>
                </a:solidFill>
              </a:rPr>
              <a:t>Drago Jančar: </a:t>
            </a:r>
            <a:r>
              <a:rPr lang="sl-SI" i="1" dirty="0" smtClean="0">
                <a:solidFill>
                  <a:srgbClr val="003399"/>
                </a:solidFill>
              </a:rPr>
              <a:t>To </a:t>
            </a:r>
            <a:r>
              <a:rPr lang="sl-SI" i="1" dirty="0">
                <a:solidFill>
                  <a:srgbClr val="003399"/>
                </a:solidFill>
              </a:rPr>
              <a:t>noč sem jo </a:t>
            </a:r>
            <a:r>
              <a:rPr lang="sl-SI" i="1" dirty="0" smtClean="0">
                <a:solidFill>
                  <a:srgbClr val="003399"/>
                </a:solidFill>
              </a:rPr>
              <a:t>videl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500" dirty="0" smtClean="0"/>
              <a:t>osrednji lik: Veronika Zarnik, o kateri pripoveduje </a:t>
            </a:r>
            <a:r>
              <a:rPr lang="sl-SI" sz="2500" dirty="0"/>
              <a:t>pet prvoosebnih subjektivnih </a:t>
            </a:r>
            <a:r>
              <a:rPr lang="sl-SI" sz="2500" dirty="0" smtClean="0"/>
              <a:t>pripovedovalcev </a:t>
            </a:r>
            <a:r>
              <a:rPr lang="sl-SI" sz="2500" dirty="0"/>
              <a:t>(njen ljubimec/</a:t>
            </a:r>
            <a:r>
              <a:rPr lang="sl-SI" sz="2500" dirty="0" err="1"/>
              <a:t>oficif</a:t>
            </a:r>
            <a:r>
              <a:rPr lang="sl-SI" sz="2500" dirty="0"/>
              <a:t> jugoslovanske kraljeve vojske, mati, nemški zdravnik, služkinja, partizan</a:t>
            </a:r>
            <a:r>
              <a:rPr lang="sl-SI" sz="2500" dirty="0" smtClean="0"/>
              <a:t>)</a:t>
            </a:r>
          </a:p>
          <a:p>
            <a:r>
              <a:rPr lang="sl-SI" sz="2500" dirty="0" smtClean="0"/>
              <a:t>na podlagi zgodovinskega </a:t>
            </a:r>
            <a:r>
              <a:rPr lang="sl-SI" sz="2500" dirty="0"/>
              <a:t>gradiva in resnične usode zakoncev Hribar </a:t>
            </a:r>
            <a:r>
              <a:rPr lang="sl-SI" sz="2500" dirty="0" smtClean="0"/>
              <a:t>opisuje </a:t>
            </a:r>
            <a:r>
              <a:rPr lang="sl-SI" sz="2500" dirty="0"/>
              <a:t>čas med drugo svetovno vojno in tematizira problematiko medvojnih izvensodnih pobojev</a:t>
            </a:r>
          </a:p>
          <a:p>
            <a:pPr lvl="0"/>
            <a:r>
              <a:rPr lang="sl-SI" sz="2500" dirty="0" smtClean="0">
                <a:solidFill>
                  <a:srgbClr val="C00000"/>
                </a:solidFill>
              </a:rPr>
              <a:t>aktualizacija</a:t>
            </a:r>
            <a:r>
              <a:rPr lang="sl-SI" sz="2500" dirty="0"/>
              <a:t>: položaj žensk v družbi, problem emancipacije, vprašanja odgovornosti posameznika v prelomnih zgodovinskih trenutkih, krivde, kolaboracije in </a:t>
            </a:r>
            <a:r>
              <a:rPr lang="sl-SI" sz="2500" dirty="0" smtClean="0"/>
              <a:t/>
            </a:r>
            <a:br>
              <a:rPr lang="sl-SI" sz="2500" dirty="0" smtClean="0"/>
            </a:br>
            <a:r>
              <a:rPr lang="sl-SI" sz="2500" dirty="0" smtClean="0"/>
              <a:t>(povojne</a:t>
            </a:r>
            <a:r>
              <a:rPr lang="sl-SI" sz="2500" dirty="0"/>
              <a:t>) </a:t>
            </a:r>
            <a:r>
              <a:rPr lang="sl-SI" sz="2500" dirty="0" smtClean="0"/>
              <a:t>sprave</a:t>
            </a:r>
            <a:endParaRPr lang="sl-SI" sz="2500" dirty="0"/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7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grada vsebine 2"/>
          <p:cNvSpPr>
            <a:spLocks noGrp="1"/>
          </p:cNvSpPr>
          <p:nvPr>
            <p:ph idx="1"/>
          </p:nvPr>
        </p:nvSpPr>
        <p:spPr>
          <a:xfrm>
            <a:off x="4355976" y="836712"/>
            <a:ext cx="4502735" cy="5557365"/>
          </a:xfrm>
        </p:spPr>
        <p:txBody>
          <a:bodyPr/>
          <a:lstStyle/>
          <a:p>
            <a:pPr marL="0" indent="0">
              <a:buNone/>
            </a:pPr>
            <a:r>
              <a:rPr lang="sl-SI" i="1" dirty="0">
                <a:solidFill>
                  <a:srgbClr val="C00000"/>
                </a:solidFill>
              </a:rPr>
              <a:t>Na poti do lastne </a:t>
            </a:r>
            <a:r>
              <a:rPr lang="sl-SI" i="1" dirty="0" smtClean="0">
                <a:solidFill>
                  <a:srgbClr val="C00000"/>
                </a:solidFill>
              </a:rPr>
              <a:t>sobe </a:t>
            </a:r>
            <a:r>
              <a:rPr lang="sl-SI" sz="2000" i="1" dirty="0"/>
              <a:t>Z</a:t>
            </a:r>
            <a:r>
              <a:rPr lang="sl-SI" sz="2000" i="1" dirty="0" smtClean="0"/>
              <a:t>bornik</a:t>
            </a:r>
            <a:r>
              <a:rPr lang="sl-SI" sz="2000" i="1" dirty="0"/>
              <a:t>, ki ponuja osupljivo odkrit in iskren vpogled v življenje </a:t>
            </a:r>
            <a:r>
              <a:rPr lang="sl-SI" sz="2000" i="1" dirty="0" smtClean="0"/>
              <a:t>priseljenk</a:t>
            </a:r>
          </a:p>
          <a:p>
            <a:pPr marL="0" indent="0">
              <a:buNone/>
            </a:pPr>
            <a:endParaRPr lang="sl-SI" sz="2000" i="1" dirty="0"/>
          </a:p>
          <a:p>
            <a:r>
              <a:rPr lang="sl-SI" sz="2400" dirty="0"/>
              <a:t>Avtorice zgodb: Milica Antić Gaber, </a:t>
            </a:r>
            <a:r>
              <a:rPr lang="sl-SI" sz="2400" dirty="0" err="1"/>
              <a:t>Deja</a:t>
            </a:r>
            <a:r>
              <a:rPr lang="sl-SI" sz="2400" dirty="0"/>
              <a:t> </a:t>
            </a:r>
            <a:r>
              <a:rPr lang="sl-SI" sz="2400" dirty="0" err="1"/>
              <a:t>Crnović</a:t>
            </a:r>
            <a:r>
              <a:rPr lang="sl-SI" sz="2400" dirty="0"/>
              <a:t>, Špela </a:t>
            </a:r>
            <a:r>
              <a:rPr lang="sl-SI" sz="2400" dirty="0" err="1"/>
              <a:t>Kalčić</a:t>
            </a:r>
            <a:r>
              <a:rPr lang="sl-SI" sz="2400" dirty="0"/>
              <a:t>, Maja Malešević, Špela Razpotnik, Tina Luzar, Urška Strle</a:t>
            </a:r>
          </a:p>
          <a:p>
            <a:r>
              <a:rPr lang="sl-SI" sz="2400" dirty="0"/>
              <a:t>Založba: Založba i2</a:t>
            </a:r>
          </a:p>
          <a:p>
            <a:r>
              <a:rPr lang="sl-SI" sz="2400" dirty="0"/>
              <a:t>Leto izida: 2011</a:t>
            </a:r>
          </a:p>
          <a:p>
            <a:r>
              <a:rPr lang="sl-SI" sz="2400" dirty="0"/>
              <a:t>Število strani: 165</a:t>
            </a:r>
          </a:p>
          <a:p>
            <a:r>
              <a:rPr lang="sl-SI" sz="2400" dirty="0"/>
              <a:t>Žanr: kratke zgodbe</a:t>
            </a:r>
          </a:p>
          <a:p>
            <a:pPr marL="0" indent="0">
              <a:buNone/>
            </a:pPr>
            <a:endParaRPr lang="sl-SI" dirty="0" smtClean="0">
              <a:solidFill>
                <a:srgbClr val="003399"/>
              </a:solidFill>
            </a:endParaRPr>
          </a:p>
        </p:txBody>
      </p:sp>
      <p:pic>
        <p:nvPicPr>
          <p:cNvPr id="21506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Uporabnik\Desktop\MOJCA\VKLJUČUJEMO IN AKTIVIRAMO!\Seminar za mentorje\Seminar - Zarika in Mojca\Naslovke\Antic Gaber Milica-Na poti do lastne sobe-naslov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2"/>
            <a:ext cx="3562350" cy="54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rgbClr val="003399"/>
                </a:solidFill>
              </a:rPr>
              <a:t>Na poti do lastne sobe</a:t>
            </a:r>
            <a:endParaRPr lang="sl-SI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600" dirty="0"/>
              <a:t>zgodbe dvajsetih priseljenk iz nekdanjih jugoslovanskih republik in njihovih potomk najrazličnejših generacij, poklicev in socialnih </a:t>
            </a:r>
            <a:r>
              <a:rPr lang="sl-SI" sz="2600" dirty="0" smtClean="0"/>
              <a:t>položajev v času od konca </a:t>
            </a:r>
            <a:r>
              <a:rPr lang="sl-SI" sz="2600" dirty="0"/>
              <a:t>druge svetovne vojne do konca osemdesetih ter v devetdesetih letih 20. stoletja</a:t>
            </a:r>
          </a:p>
          <a:p>
            <a:pPr lvl="0"/>
            <a:r>
              <a:rPr lang="sl-SI" sz="2600" dirty="0" smtClean="0"/>
              <a:t>družbenokritičen </a:t>
            </a:r>
            <a:r>
              <a:rPr lang="sl-SI" sz="2600" dirty="0"/>
              <a:t>prispevek k lažjemu razumevanju migracijskih gibanj in polpretekle zgodovine</a:t>
            </a:r>
          </a:p>
          <a:p>
            <a:pPr lvl="0"/>
            <a:r>
              <a:rPr lang="sl-SI" sz="2600" dirty="0" smtClean="0">
                <a:solidFill>
                  <a:srgbClr val="C00000"/>
                </a:solidFill>
              </a:rPr>
              <a:t>aktualizacija</a:t>
            </a:r>
            <a:r>
              <a:rPr lang="sl-SI" sz="2600" dirty="0"/>
              <a:t>: priseljenska tematika, begunska problematika, ekonomske migracije, (</a:t>
            </a:r>
            <a:r>
              <a:rPr lang="sl-SI" sz="2600" dirty="0" err="1"/>
              <a:t>re</a:t>
            </a:r>
            <a:r>
              <a:rPr lang="sl-SI" sz="2600" dirty="0"/>
              <a:t>)integracija v družbo in nov kulturni prostor, </a:t>
            </a:r>
            <a:r>
              <a:rPr lang="sl-SI" sz="2600" dirty="0" smtClean="0"/>
              <a:t>stigmatizacija, </a:t>
            </a:r>
          </a:p>
          <a:p>
            <a:pPr marL="0" lv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 migracijski </a:t>
            </a:r>
            <a:r>
              <a:rPr lang="sl-SI" sz="2600" dirty="0"/>
              <a:t>tokovi</a:t>
            </a:r>
          </a:p>
          <a:p>
            <a:endParaRPr lang="sl-SI" dirty="0"/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5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grada vsebine 2"/>
          <p:cNvSpPr>
            <a:spLocks noGrp="1"/>
          </p:cNvSpPr>
          <p:nvPr>
            <p:ph idx="1"/>
          </p:nvPr>
        </p:nvSpPr>
        <p:spPr>
          <a:xfrm>
            <a:off x="4572000" y="908721"/>
            <a:ext cx="4081463" cy="5369842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Marjan Tomšič: 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i="1" dirty="0" smtClean="0">
                <a:solidFill>
                  <a:srgbClr val="C00000"/>
                </a:solidFill>
              </a:rPr>
              <a:t>Grenko morje </a:t>
            </a:r>
            <a:br>
              <a:rPr lang="sl-SI" i="1" dirty="0" smtClean="0">
                <a:solidFill>
                  <a:srgbClr val="C00000"/>
                </a:solidFill>
              </a:rPr>
            </a:br>
            <a:r>
              <a:rPr lang="sl-SI" sz="2000" i="1" dirty="0" smtClean="0"/>
              <a:t>Roman </a:t>
            </a:r>
            <a:r>
              <a:rPr lang="sl-SI" sz="2000" i="1" dirty="0"/>
              <a:t>o </a:t>
            </a:r>
            <a:r>
              <a:rPr lang="sl-SI" sz="2000" i="1" dirty="0" err="1" smtClean="0"/>
              <a:t>aleksandrinkah</a:t>
            </a:r>
            <a:endParaRPr lang="sl-SI" sz="2000" i="1" dirty="0" smtClean="0"/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/>
              <a:t>Založba: Kmečki glas</a:t>
            </a:r>
          </a:p>
          <a:p>
            <a:r>
              <a:rPr lang="sl-SI" sz="2400" dirty="0"/>
              <a:t>Leto izida: 2002, 2004</a:t>
            </a:r>
          </a:p>
          <a:p>
            <a:r>
              <a:rPr lang="sl-SI" sz="2400" dirty="0"/>
              <a:t>Število strani: 295</a:t>
            </a:r>
          </a:p>
          <a:p>
            <a:r>
              <a:rPr lang="sl-SI" sz="2400" dirty="0"/>
              <a:t>Žanr: družbeno-zgodovinski roman</a:t>
            </a:r>
          </a:p>
          <a:p>
            <a:pPr marL="0" indent="0">
              <a:buNone/>
            </a:pPr>
            <a:endParaRPr lang="sl-SI" dirty="0" smtClean="0">
              <a:solidFill>
                <a:srgbClr val="C00000"/>
              </a:solidFill>
            </a:endParaRPr>
          </a:p>
        </p:txBody>
      </p:sp>
      <p:pic>
        <p:nvPicPr>
          <p:cNvPr id="25602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Users\Uporabnik\Desktop\MOJCA\VKLJUČUJEMO IN AKTIVIRAMO!\Seminar za mentorje\Seminar - Zarika in Mojca\Naslovke\Tomsic Marjan-Grenko morje-naslov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3690825" cy="529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l-SI" dirty="0">
                <a:solidFill>
                  <a:srgbClr val="003399"/>
                </a:solidFill>
              </a:rPr>
              <a:t>Marjan Tomšič: </a:t>
            </a:r>
            <a:r>
              <a:rPr lang="sl-SI" i="1" dirty="0" smtClean="0">
                <a:solidFill>
                  <a:srgbClr val="003399"/>
                </a:solidFill>
              </a:rPr>
              <a:t>Grenko </a:t>
            </a:r>
            <a:r>
              <a:rPr lang="sl-SI" i="1" dirty="0">
                <a:solidFill>
                  <a:srgbClr val="003399"/>
                </a:solidFill>
              </a:rPr>
              <a:t>morje</a:t>
            </a:r>
            <a:endParaRPr lang="sl-SI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400" dirty="0" smtClean="0"/>
              <a:t>osrednji liki: tri mlade ženske, Merica, Ana </a:t>
            </a:r>
            <a:r>
              <a:rPr lang="sl-SI" sz="2400" dirty="0"/>
              <a:t>in </a:t>
            </a:r>
            <a:r>
              <a:rPr lang="sl-SI" sz="2400" dirty="0" smtClean="0"/>
              <a:t>Vanda, </a:t>
            </a:r>
            <a:r>
              <a:rPr lang="sl-SI" sz="2400" dirty="0"/>
              <a:t>ki z odhodom v Egipt rešujejo domačo socialno stisko, njihove življenjske zgodbe pa se različno razpletejo (poroka v Egiptu, vrnitev domov, ujetost v haremu</a:t>
            </a:r>
            <a:r>
              <a:rPr lang="sl-SI" sz="2400" dirty="0" smtClean="0"/>
              <a:t>)</a:t>
            </a:r>
          </a:p>
          <a:p>
            <a:r>
              <a:rPr lang="sl-SI" sz="2400" dirty="0" smtClean="0"/>
              <a:t>problematika </a:t>
            </a:r>
            <a:r>
              <a:rPr lang="sl-SI" sz="2400" dirty="0" err="1"/>
              <a:t>aleksandrink</a:t>
            </a:r>
            <a:r>
              <a:rPr lang="sl-SI" sz="2400" dirty="0"/>
              <a:t>, preprostih slovenskih deklet in žena, ki so od druge polovice 19. stoletja do konca druge svetovne vojne z Goriškega odhajale služit v velika mesta (Aleksandrijo, </a:t>
            </a:r>
            <a:r>
              <a:rPr lang="sl-SI" sz="2400" dirty="0" smtClean="0"/>
              <a:t>Kairo) kot dojilje in guvernante ter </a:t>
            </a:r>
            <a:r>
              <a:rPr lang="sl-SI" sz="2400" dirty="0"/>
              <a:t>postale svojevrstne svetovljanke </a:t>
            </a:r>
          </a:p>
          <a:p>
            <a:pPr lvl="0"/>
            <a:r>
              <a:rPr lang="sl-SI" sz="2400" dirty="0" smtClean="0">
                <a:solidFill>
                  <a:srgbClr val="C00000"/>
                </a:solidFill>
              </a:rPr>
              <a:t>aktualizacija</a:t>
            </a:r>
            <a:r>
              <a:rPr lang="sl-SI" sz="2400" dirty="0"/>
              <a:t>: izseljenska problematika, množične ekonomske migracije delovne sile, multikulturnost, družbena (</a:t>
            </a:r>
            <a:r>
              <a:rPr lang="sl-SI" sz="2400" dirty="0" err="1"/>
              <a:t>re</a:t>
            </a:r>
            <a:r>
              <a:rPr lang="sl-SI" sz="2400" dirty="0"/>
              <a:t>)integracija</a:t>
            </a:r>
          </a:p>
          <a:p>
            <a:endParaRPr lang="sl-SI" dirty="0"/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9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grada vsebine 2"/>
          <p:cNvSpPr>
            <a:spLocks noGrp="1"/>
          </p:cNvSpPr>
          <p:nvPr>
            <p:ph idx="1"/>
          </p:nvPr>
        </p:nvSpPr>
        <p:spPr>
          <a:xfrm>
            <a:off x="4788024" y="548681"/>
            <a:ext cx="3865439" cy="5642570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Boštjan Videmšek: 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i="1" dirty="0" smtClean="0">
                <a:solidFill>
                  <a:srgbClr val="C00000"/>
                </a:solidFill>
              </a:rPr>
              <a:t>Na begu</a:t>
            </a:r>
            <a:r>
              <a:rPr lang="sl-SI" dirty="0">
                <a:solidFill>
                  <a:srgbClr val="C00000"/>
                </a:solidFill>
              </a:rPr>
              <a:t/>
            </a:r>
            <a:br>
              <a:rPr lang="sl-SI" dirty="0">
                <a:solidFill>
                  <a:srgbClr val="C00000"/>
                </a:solidFill>
              </a:rPr>
            </a:br>
            <a:r>
              <a:rPr lang="sl-SI" sz="2000" i="1" dirty="0" smtClean="0"/>
              <a:t>Moderni </a:t>
            </a:r>
            <a:r>
              <a:rPr lang="sl-SI" sz="2000" i="1" dirty="0"/>
              <a:t>eksodus (2005–2016): z begunci in migranti na poti proti obljubljenim </a:t>
            </a:r>
            <a:r>
              <a:rPr lang="sl-SI" sz="2000" i="1" dirty="0" smtClean="0"/>
              <a:t>deželam</a:t>
            </a:r>
          </a:p>
          <a:p>
            <a:endParaRPr lang="sl-SI" sz="2000" i="1" dirty="0"/>
          </a:p>
          <a:p>
            <a:r>
              <a:rPr lang="sl-SI" sz="2400" dirty="0" smtClean="0"/>
              <a:t>Založba</a:t>
            </a:r>
            <a:r>
              <a:rPr lang="sl-SI" sz="2400" dirty="0"/>
              <a:t>: </a:t>
            </a:r>
            <a:r>
              <a:rPr lang="sl-SI" sz="2400" dirty="0" err="1"/>
              <a:t>UMco</a:t>
            </a:r>
            <a:endParaRPr lang="sl-SI" sz="2400" dirty="0"/>
          </a:p>
          <a:p>
            <a:r>
              <a:rPr lang="sl-SI" sz="2400" dirty="0"/>
              <a:t>Leto izida: 2016</a:t>
            </a:r>
          </a:p>
          <a:p>
            <a:r>
              <a:rPr lang="sl-SI" sz="2400" dirty="0"/>
              <a:t>Število strani: 322</a:t>
            </a:r>
          </a:p>
          <a:p>
            <a:r>
              <a:rPr lang="sl-SI" sz="2400" dirty="0"/>
              <a:t>Žanr: dokumentarna literatura, družbene vede, novinarstvo, politika</a:t>
            </a:r>
          </a:p>
          <a:p>
            <a:endParaRPr lang="sl-SI" dirty="0" smtClean="0">
              <a:solidFill>
                <a:srgbClr val="003399"/>
              </a:solidFill>
            </a:endParaRPr>
          </a:p>
        </p:txBody>
      </p:sp>
      <p:pic>
        <p:nvPicPr>
          <p:cNvPr id="26626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Uporabnik\Desktop\MOJCA\VKLJUČUJEMO IN AKTIVIRAMO!\Seminar za mentorje\Seminar - Zarika in Mojca\Naslovke\Videmsek Bostjan-Na begu-naslov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548680"/>
            <a:ext cx="4029931" cy="564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2952750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003399"/>
                </a:solidFill>
              </a:rPr>
              <a:t>Predstavitev vsebinskih in organizacijskih vidikov projekta</a:t>
            </a:r>
            <a:r>
              <a:rPr lang="sl-SI" sz="4000" dirty="0" smtClean="0"/>
              <a:t/>
            </a:r>
            <a:br>
              <a:rPr lang="sl-SI" sz="4000" dirty="0" smtClean="0"/>
            </a:br>
            <a:endParaRPr lang="sl-SI" sz="4000" dirty="0" smtClean="0"/>
          </a:p>
        </p:txBody>
      </p:sp>
      <p:sp>
        <p:nvSpPr>
          <p:cNvPr id="14338" name="Ograda vsebine 2"/>
          <p:cNvSpPr>
            <a:spLocks noGrp="1"/>
          </p:cNvSpPr>
          <p:nvPr>
            <p:ph idx="1"/>
          </p:nvPr>
        </p:nvSpPr>
        <p:spPr>
          <a:xfrm>
            <a:off x="457200" y="4797425"/>
            <a:ext cx="8229600" cy="13287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sl-SI" dirty="0" smtClean="0">
                <a:solidFill>
                  <a:srgbClr val="003399"/>
                </a:solidFill>
              </a:rPr>
              <a:t>Zarika Snoj Verbovšek, Mojca Bergant </a:t>
            </a:r>
            <a:r>
              <a:rPr lang="sl-SI" dirty="0" err="1" smtClean="0">
                <a:solidFill>
                  <a:srgbClr val="003399"/>
                </a:solidFill>
              </a:rPr>
              <a:t>Dražetić</a:t>
            </a:r>
            <a:endParaRPr lang="sl-SI" dirty="0" smtClean="0">
              <a:solidFill>
                <a:srgbClr val="003399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sl-SI" sz="2000" dirty="0" smtClean="0">
                <a:solidFill>
                  <a:srgbClr val="003399"/>
                </a:solidFill>
              </a:rPr>
              <a:t>(Javna agencija za knjigo RS)</a:t>
            </a:r>
          </a:p>
        </p:txBody>
      </p:sp>
      <p:pic>
        <p:nvPicPr>
          <p:cNvPr id="14339" name="Picture 2" descr="C:\Users\Uporabnik\Desktop\MOJCA\VKLJUČUJEMO IN AKTIVIRAMO!\Logotipi\VkljucujemoInAktiviramo_znak_barven_dolg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l-SI" dirty="0">
                <a:solidFill>
                  <a:srgbClr val="003399"/>
                </a:solidFill>
              </a:rPr>
              <a:t>Boštjan Videmšek: </a:t>
            </a:r>
            <a:r>
              <a:rPr lang="sl-SI" i="1" dirty="0" smtClean="0">
                <a:solidFill>
                  <a:srgbClr val="003399"/>
                </a:solidFill>
              </a:rPr>
              <a:t>Na </a:t>
            </a:r>
            <a:r>
              <a:rPr lang="sl-SI" i="1" dirty="0">
                <a:solidFill>
                  <a:srgbClr val="003399"/>
                </a:solidFill>
              </a:rPr>
              <a:t>begu</a:t>
            </a:r>
            <a:endParaRPr lang="sl-SI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800" dirty="0" smtClean="0"/>
              <a:t>intimne </a:t>
            </a:r>
            <a:r>
              <a:rPr lang="sl-SI" sz="2800" dirty="0"/>
              <a:t>usode (sirskih) beguncev, ki so v zadnjih letih zaradi vojn</a:t>
            </a:r>
            <a:r>
              <a:rPr lang="sl-SI" sz="2800" dirty="0" smtClean="0"/>
              <a:t>, </a:t>
            </a:r>
            <a:r>
              <a:rPr lang="sl-SI" sz="2800" dirty="0"/>
              <a:t>revščine in zlorab morali zapustiti svoje domove</a:t>
            </a:r>
          </a:p>
          <a:p>
            <a:pPr lvl="0"/>
            <a:r>
              <a:rPr lang="sl-SI" sz="2800" dirty="0" smtClean="0"/>
              <a:t>tematika</a:t>
            </a:r>
            <a:r>
              <a:rPr lang="sl-SI" sz="2800" dirty="0"/>
              <a:t>: Bližnji vzhod, </a:t>
            </a:r>
            <a:r>
              <a:rPr lang="sl-SI" sz="2800" dirty="0" smtClean="0"/>
              <a:t>»Islamska država«, </a:t>
            </a:r>
            <a:r>
              <a:rPr lang="sl-SI" sz="2800" dirty="0"/>
              <a:t>»sredozemska </a:t>
            </a:r>
            <a:r>
              <a:rPr lang="sl-SI" sz="2800" dirty="0" smtClean="0"/>
              <a:t>in balkanska begunska pot«</a:t>
            </a:r>
          </a:p>
          <a:p>
            <a:pPr lvl="0"/>
            <a:r>
              <a:rPr lang="sl-SI" sz="2800" dirty="0" smtClean="0">
                <a:solidFill>
                  <a:srgbClr val="C00000"/>
                </a:solidFill>
              </a:rPr>
              <a:t>aktualizacija</a:t>
            </a:r>
            <a:r>
              <a:rPr lang="sl-SI" sz="2800" dirty="0"/>
              <a:t>: </a:t>
            </a:r>
            <a:r>
              <a:rPr lang="sl-SI" sz="2800" dirty="0" smtClean="0"/>
              <a:t>ksenofobija, rasizem, konec </a:t>
            </a:r>
            <a:r>
              <a:rPr lang="sl-SI" sz="2800" dirty="0"/>
              <a:t>humanizma, </a:t>
            </a:r>
            <a:r>
              <a:rPr lang="sl-SI" sz="2800" dirty="0" smtClean="0"/>
              <a:t>razgradnja </a:t>
            </a:r>
            <a:r>
              <a:rPr lang="sl-SI" sz="2800" dirty="0"/>
              <a:t>svobodne družbe, </a:t>
            </a:r>
            <a:r>
              <a:rPr lang="sl-SI" sz="2800" dirty="0" smtClean="0"/>
              <a:t>kriza </a:t>
            </a:r>
            <a:r>
              <a:rPr lang="sl-SI" sz="2800" dirty="0"/>
              <a:t>(evropskih) vrednot, </a:t>
            </a:r>
            <a:r>
              <a:rPr lang="sl-SI" sz="2800" dirty="0" smtClean="0"/>
              <a:t>sovražni govor, diskurz ulice/diskurz v </a:t>
            </a:r>
            <a:r>
              <a:rPr lang="sl-SI" sz="2800" dirty="0"/>
              <a:t>medijih in politiki, </a:t>
            </a:r>
            <a:r>
              <a:rPr lang="sl-SI" sz="2800" dirty="0" smtClean="0"/>
              <a:t>reakcija </a:t>
            </a:r>
            <a:br>
              <a:rPr lang="sl-SI" sz="2800" dirty="0" smtClean="0"/>
            </a:br>
            <a:r>
              <a:rPr lang="sl-SI" sz="2800" dirty="0" smtClean="0"/>
              <a:t>na </a:t>
            </a:r>
            <a:r>
              <a:rPr lang="sl-SI" sz="2800" dirty="0"/>
              <a:t>sodobni </a:t>
            </a:r>
            <a:r>
              <a:rPr lang="sl-SI" sz="2800" dirty="0" smtClean="0"/>
              <a:t>eksodus</a:t>
            </a:r>
            <a:endParaRPr lang="sl-SI" sz="2800" dirty="0"/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grada vsebine 2"/>
          <p:cNvSpPr>
            <a:spLocks noGrp="1"/>
          </p:cNvSpPr>
          <p:nvPr>
            <p:ph idx="1"/>
          </p:nvPr>
        </p:nvSpPr>
        <p:spPr>
          <a:xfrm>
            <a:off x="4756597" y="692696"/>
            <a:ext cx="4208016" cy="5433566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Andrej Rozman Roza: </a:t>
            </a:r>
            <a:r>
              <a:rPr lang="sl-SI" i="1" dirty="0" smtClean="0">
                <a:solidFill>
                  <a:srgbClr val="C00000"/>
                </a:solidFill>
              </a:rPr>
              <a:t>Živalska kmetija</a:t>
            </a:r>
          </a:p>
          <a:p>
            <a:pPr marL="0" indent="0">
              <a:buNone/>
            </a:pPr>
            <a:endParaRPr lang="sl-SI" i="1" dirty="0">
              <a:solidFill>
                <a:srgbClr val="C00000"/>
              </a:solidFill>
            </a:endParaRPr>
          </a:p>
          <a:p>
            <a:r>
              <a:rPr lang="sl-SI" sz="2400" dirty="0"/>
              <a:t>Ilustracije: Damijan Stepančič</a:t>
            </a:r>
          </a:p>
          <a:p>
            <a:r>
              <a:rPr lang="sl-SI" sz="2400" dirty="0"/>
              <a:t>Založba: Miš</a:t>
            </a:r>
          </a:p>
          <a:p>
            <a:r>
              <a:rPr lang="sl-SI" sz="2400" dirty="0"/>
              <a:t>Leto izida: 2015</a:t>
            </a:r>
          </a:p>
          <a:p>
            <a:r>
              <a:rPr lang="sl-SI" sz="2400" dirty="0"/>
              <a:t>Število strani: 80</a:t>
            </a:r>
          </a:p>
          <a:p>
            <a:r>
              <a:rPr lang="sl-SI" sz="2400" dirty="0"/>
              <a:t>Žanr: leposlovje, (družbenokritični) strip</a:t>
            </a:r>
            <a:endParaRPr lang="sl-SI" sz="2400" dirty="0" smtClean="0">
              <a:solidFill>
                <a:srgbClr val="C00000"/>
              </a:solidFill>
            </a:endParaRPr>
          </a:p>
        </p:txBody>
      </p:sp>
      <p:pic>
        <p:nvPicPr>
          <p:cNvPr id="24578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748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Uporabnik\Desktop\MOJCA\VKLJUČUJEMO IN AKTIVIRAMO!\Seminar za mentorje\Seminar - Zarika in Mojca\Naslovke\Rozman Roza Andrej-Živalska kmetija-naslov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990" y="764703"/>
            <a:ext cx="4035010" cy="540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100" dirty="0">
                <a:solidFill>
                  <a:srgbClr val="003399"/>
                </a:solidFill>
              </a:rPr>
              <a:t>Andrej Rozman Roza: </a:t>
            </a:r>
            <a:r>
              <a:rPr lang="sl-SI" sz="4100" i="1" dirty="0" smtClean="0">
                <a:solidFill>
                  <a:srgbClr val="003399"/>
                </a:solidFill>
              </a:rPr>
              <a:t>Živalska kmetija</a:t>
            </a:r>
            <a:endParaRPr lang="sl-SI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400" dirty="0"/>
              <a:t>avtorska </a:t>
            </a:r>
            <a:r>
              <a:rPr lang="sl-SI" sz="2400" dirty="0" smtClean="0"/>
              <a:t>(stripovska) predelava </a:t>
            </a:r>
            <a:r>
              <a:rPr lang="sl-SI" sz="2400" dirty="0"/>
              <a:t>slavne politične satire Georga Orwella, prestavljena v današnjo Slovenijo</a:t>
            </a:r>
          </a:p>
          <a:p>
            <a:pPr lvl="0"/>
            <a:r>
              <a:rPr lang="sl-SI" sz="2400" dirty="0"/>
              <a:t>osnovna zgodba po literarni predlogi: na Janežičevi kmetiji živali </a:t>
            </a:r>
            <a:r>
              <a:rPr lang="sl-SI" sz="2400" dirty="0" smtClean="0"/>
              <a:t>s </a:t>
            </a:r>
            <a:r>
              <a:rPr lang="sl-SI" sz="2400" dirty="0"/>
              <a:t>hitro in učinkovito revolucijo preženejo pijanskega in izkoriščevalskega lastnika ter same zavladajo, </a:t>
            </a:r>
            <a:r>
              <a:rPr lang="sl-SI" sz="2400" dirty="0" smtClean="0"/>
              <a:t>prvotna </a:t>
            </a:r>
            <a:r>
              <a:rPr lang="sl-SI" sz="2400" dirty="0"/>
              <a:t>ideja o enakopravnosti </a:t>
            </a:r>
            <a:r>
              <a:rPr lang="sl-SI" sz="2400" dirty="0" smtClean="0"/>
              <a:t>pa se kmalu </a:t>
            </a:r>
            <a:r>
              <a:rPr lang="sl-SI" sz="2400" dirty="0"/>
              <a:t>sprevrže v novo diktaturo inteligentnih prašičev</a:t>
            </a:r>
          </a:p>
          <a:p>
            <a:pPr lvl="0"/>
            <a:r>
              <a:rPr lang="sl-SI" sz="2400" dirty="0" smtClean="0">
                <a:solidFill>
                  <a:srgbClr val="C00000"/>
                </a:solidFill>
              </a:rPr>
              <a:t>aktualizacija</a:t>
            </a:r>
            <a:r>
              <a:rPr lang="sl-SI" sz="2400" dirty="0"/>
              <a:t>: </a:t>
            </a:r>
            <a:r>
              <a:rPr lang="sl-SI" sz="2400" dirty="0" smtClean="0"/>
              <a:t>upor, menjava </a:t>
            </a:r>
            <a:r>
              <a:rPr lang="sl-SI" sz="2400" dirty="0"/>
              <a:t>oblasti, </a:t>
            </a:r>
            <a:r>
              <a:rPr lang="sl-SI" sz="2400" dirty="0" smtClean="0"/>
              <a:t>revolucija, demokracija, enakopravnost, totalitarni sistemi, diktatura, politični sistem </a:t>
            </a:r>
            <a:r>
              <a:rPr lang="sl-SI" sz="2400" dirty="0"/>
              <a:t>in </a:t>
            </a:r>
            <a:r>
              <a:rPr lang="sl-SI" sz="2400" dirty="0" smtClean="0"/>
              <a:t>diskurz, socialne utopije, vrednote </a:t>
            </a:r>
            <a:r>
              <a:rPr lang="sl-SI" sz="2400" dirty="0"/>
              <a:t>družbe in posameznika</a:t>
            </a:r>
          </a:p>
          <a:p>
            <a:endParaRPr lang="sl-SI" dirty="0"/>
          </a:p>
        </p:txBody>
      </p:sp>
      <p:pic>
        <p:nvPicPr>
          <p:cNvPr id="6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748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3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grada vsebine 2"/>
          <p:cNvSpPr>
            <a:spLocks noGrp="1"/>
          </p:cNvSpPr>
          <p:nvPr>
            <p:ph idx="1"/>
          </p:nvPr>
        </p:nvSpPr>
        <p:spPr>
          <a:xfrm>
            <a:off x="4860032" y="632517"/>
            <a:ext cx="4275317" cy="5604795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Suzana Tratnik: </a:t>
            </a: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i="1" dirty="0" smtClean="0">
                <a:solidFill>
                  <a:srgbClr val="C00000"/>
                </a:solidFill>
              </a:rPr>
              <a:t>Ime mi </a:t>
            </a:r>
            <a:r>
              <a:rPr lang="sl-SI" i="1" dirty="0">
                <a:solidFill>
                  <a:srgbClr val="C00000"/>
                </a:solidFill>
              </a:rPr>
              <a:t>je </a:t>
            </a:r>
            <a:r>
              <a:rPr lang="sl-SI" i="1" dirty="0" smtClean="0">
                <a:solidFill>
                  <a:srgbClr val="C00000"/>
                </a:solidFill>
              </a:rPr>
              <a:t>Damjan</a:t>
            </a:r>
          </a:p>
          <a:p>
            <a:pPr marL="0" indent="0">
              <a:buNone/>
            </a:pPr>
            <a:endParaRPr lang="sl-SI" i="1" dirty="0">
              <a:solidFill>
                <a:srgbClr val="C00000"/>
              </a:solidFill>
            </a:endParaRPr>
          </a:p>
          <a:p>
            <a:r>
              <a:rPr lang="sl-SI" sz="2400" dirty="0"/>
              <a:t>Založba: Mladinska knjiga</a:t>
            </a:r>
          </a:p>
          <a:p>
            <a:r>
              <a:rPr lang="sl-SI" sz="2400" dirty="0"/>
              <a:t>Leto izida: 2014</a:t>
            </a:r>
          </a:p>
          <a:p>
            <a:r>
              <a:rPr lang="sl-SI" sz="2400" dirty="0"/>
              <a:t>Število strani: 173</a:t>
            </a:r>
          </a:p>
          <a:p>
            <a:r>
              <a:rPr lang="sl-SI" sz="2400" dirty="0"/>
              <a:t>Žanr: roman</a:t>
            </a:r>
            <a:endParaRPr lang="sl-SI" sz="2400" dirty="0" smtClean="0">
              <a:solidFill>
                <a:srgbClr val="C00000"/>
              </a:solidFill>
            </a:endParaRPr>
          </a:p>
        </p:txBody>
      </p:sp>
      <p:pic>
        <p:nvPicPr>
          <p:cNvPr id="27650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2517"/>
            <a:ext cx="4007428" cy="56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sl-SI" dirty="0">
                <a:solidFill>
                  <a:srgbClr val="003399"/>
                </a:solidFill>
              </a:rPr>
              <a:t>Suzana Tratnik: </a:t>
            </a:r>
            <a:r>
              <a:rPr lang="sl-SI" i="1" dirty="0" smtClean="0">
                <a:solidFill>
                  <a:srgbClr val="003399"/>
                </a:solidFill>
              </a:rPr>
              <a:t>Ime </a:t>
            </a:r>
            <a:r>
              <a:rPr lang="sl-SI" i="1" dirty="0">
                <a:solidFill>
                  <a:srgbClr val="003399"/>
                </a:solidFill>
              </a:rPr>
              <a:t>mi je </a:t>
            </a:r>
            <a:r>
              <a:rPr lang="sl-SI" i="1" dirty="0" smtClean="0">
                <a:solidFill>
                  <a:srgbClr val="003399"/>
                </a:solidFill>
              </a:rPr>
              <a:t>Damjan</a:t>
            </a:r>
            <a:endParaRPr lang="sl-SI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700" dirty="0"/>
              <a:t>o</a:t>
            </a:r>
            <a:r>
              <a:rPr lang="sl-SI" sz="2700" dirty="0" smtClean="0"/>
              <a:t>srednji lik: devetnajstletni </a:t>
            </a:r>
            <a:r>
              <a:rPr lang="sl-SI" sz="2700" dirty="0"/>
              <a:t>Damjan (rojen kot dekle Vesna</a:t>
            </a:r>
            <a:r>
              <a:rPr lang="sl-SI" sz="2700" dirty="0" smtClean="0"/>
              <a:t>) se v obdobju odraščanja sooča s tabuji </a:t>
            </a:r>
            <a:r>
              <a:rPr lang="sl-SI" sz="2700" dirty="0"/>
              <a:t>o spolni identiteti </a:t>
            </a:r>
            <a:r>
              <a:rPr lang="sl-SI" sz="2700" dirty="0" smtClean="0"/>
              <a:t>posameznika ter po najstniško išče izhode iz konfliktnih situacij</a:t>
            </a:r>
            <a:endParaRPr lang="sl-SI" sz="2700" dirty="0"/>
          </a:p>
          <a:p>
            <a:pPr lvl="0"/>
            <a:r>
              <a:rPr lang="sl-SI" sz="2700" dirty="0" smtClean="0">
                <a:solidFill>
                  <a:srgbClr val="C00000"/>
                </a:solidFill>
              </a:rPr>
              <a:t>aktualizacija</a:t>
            </a:r>
            <a:r>
              <a:rPr lang="sl-SI" sz="2700" dirty="0"/>
              <a:t>: družbene norme, drugačnost, predsodki, nestrpnost, nasilje, vprašanja identitete, enakopravnosti, spoštovanja, biološki/družbeni spol, teorija spola, </a:t>
            </a:r>
            <a:r>
              <a:rPr lang="sl-SI" sz="2700" dirty="0" smtClean="0"/>
              <a:t>hetero-, </a:t>
            </a:r>
            <a:r>
              <a:rPr lang="sl-SI" sz="2700" dirty="0" err="1" smtClean="0"/>
              <a:t>homo</a:t>
            </a:r>
            <a:r>
              <a:rPr lang="sl-SI" sz="2700" dirty="0" smtClean="0"/>
              <a:t>- in  biseksualnost, </a:t>
            </a:r>
            <a:r>
              <a:rPr lang="sl-SI" sz="2700" dirty="0" err="1"/>
              <a:t>transspolnost</a:t>
            </a:r>
            <a:r>
              <a:rPr lang="sl-SI" sz="2700" dirty="0"/>
              <a:t>, seksologija, psihiatrija, psihoterapija, </a:t>
            </a:r>
            <a:r>
              <a:rPr lang="sl-SI" sz="2700" dirty="0" smtClean="0"/>
              <a:t>psihologija</a:t>
            </a:r>
            <a:endParaRPr lang="sl-SI" sz="2700" dirty="0"/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grada vsebine 2"/>
          <p:cNvSpPr>
            <a:spLocks noGrp="1"/>
          </p:cNvSpPr>
          <p:nvPr>
            <p:ph idx="1"/>
          </p:nvPr>
        </p:nvSpPr>
        <p:spPr>
          <a:xfrm>
            <a:off x="4593175" y="764704"/>
            <a:ext cx="3744416" cy="5814876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Goran Vojnović: </a:t>
            </a:r>
            <a:r>
              <a:rPr lang="sl-SI" i="1" dirty="0">
                <a:solidFill>
                  <a:srgbClr val="C00000"/>
                </a:solidFill>
              </a:rPr>
              <a:t>Jugoslavija, moja dežela</a:t>
            </a:r>
            <a:endParaRPr lang="sl-SI" dirty="0" smtClean="0">
              <a:solidFill>
                <a:srgbClr val="C00000"/>
              </a:solidFill>
            </a:endParaRPr>
          </a:p>
          <a:p>
            <a:endParaRPr lang="sl-SI" dirty="0" smtClean="0">
              <a:solidFill>
                <a:srgbClr val="003399"/>
              </a:solidFill>
            </a:endParaRPr>
          </a:p>
          <a:p>
            <a:r>
              <a:rPr lang="sl-SI" sz="2400" dirty="0"/>
              <a:t>Založba: </a:t>
            </a:r>
            <a:r>
              <a:rPr lang="sl-SI" sz="2400" dirty="0" err="1"/>
              <a:t>Beletrina</a:t>
            </a:r>
            <a:endParaRPr lang="sl-SI" sz="2400" dirty="0"/>
          </a:p>
          <a:p>
            <a:r>
              <a:rPr lang="sl-SI" sz="2400" dirty="0"/>
              <a:t>Leto izida: 2013</a:t>
            </a:r>
          </a:p>
          <a:p>
            <a:r>
              <a:rPr lang="sl-SI" sz="2400" dirty="0"/>
              <a:t>Število strani: 283</a:t>
            </a:r>
          </a:p>
          <a:p>
            <a:r>
              <a:rPr lang="sl-SI" sz="2400" dirty="0"/>
              <a:t>Žanr: družbeni </a:t>
            </a:r>
            <a:r>
              <a:rPr lang="sl-SI" sz="2400" dirty="0" smtClean="0"/>
              <a:t>roman</a:t>
            </a:r>
          </a:p>
          <a:p>
            <a:r>
              <a:rPr lang="sl-SI" sz="2400" dirty="0" smtClean="0"/>
              <a:t>Nagrada: </a:t>
            </a:r>
            <a:r>
              <a:rPr lang="sl-SI" sz="2400" dirty="0"/>
              <a:t>kresnik 2013</a:t>
            </a:r>
          </a:p>
          <a:p>
            <a:endParaRPr lang="sl-SI" sz="2400" dirty="0" smtClean="0">
              <a:solidFill>
                <a:srgbClr val="003399"/>
              </a:solidFill>
            </a:endParaRPr>
          </a:p>
        </p:txBody>
      </p:sp>
      <p:pic>
        <p:nvPicPr>
          <p:cNvPr id="27650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Uporabnik\Desktop\MOJCA\VKLJUČUJEMO IN AKTIVIRAMO!\Seminar za mentorje\Seminar - Zarika in Mojca\Naslovke\Vojnovic Goran-Jugoslavija moja dezela-naslov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3888432" cy="581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800" dirty="0">
                <a:solidFill>
                  <a:srgbClr val="003399"/>
                </a:solidFill>
              </a:rPr>
              <a:t>Goran Vojnović: </a:t>
            </a:r>
            <a:r>
              <a:rPr lang="sl-SI" sz="3800" i="1" dirty="0">
                <a:solidFill>
                  <a:srgbClr val="003399"/>
                </a:solidFill>
              </a:rPr>
              <a:t>Jugoslavija, </a:t>
            </a:r>
            <a:r>
              <a:rPr lang="sl-SI" sz="3800" i="1" dirty="0" smtClean="0">
                <a:solidFill>
                  <a:srgbClr val="003399"/>
                </a:solidFill>
              </a:rPr>
              <a:t>moja dežela</a:t>
            </a:r>
            <a:endParaRPr lang="sl-SI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z="2800" dirty="0" smtClean="0"/>
              <a:t>osrednji lik: Vladan </a:t>
            </a:r>
            <a:r>
              <a:rPr lang="sl-SI" sz="2800" dirty="0" err="1" smtClean="0"/>
              <a:t>Borojević</a:t>
            </a:r>
            <a:r>
              <a:rPr lang="sl-SI" sz="2800" dirty="0" smtClean="0"/>
              <a:t> </a:t>
            </a:r>
            <a:r>
              <a:rPr lang="sl-SI" sz="2800" dirty="0"/>
              <a:t>(sin Slovenke in Srba, nekdanjega oficirja JLA) razkriva travmatično družinsko </a:t>
            </a:r>
            <a:r>
              <a:rPr lang="sl-SI" sz="2800" dirty="0" smtClean="0"/>
              <a:t>skrivnost, pri tem pa se spominja časa razpada Jugoslavije </a:t>
            </a:r>
            <a:endParaRPr lang="sl-SI" sz="2800" dirty="0"/>
          </a:p>
          <a:p>
            <a:pPr lvl="0"/>
            <a:r>
              <a:rPr lang="sl-SI" sz="2800" dirty="0" smtClean="0">
                <a:solidFill>
                  <a:srgbClr val="C00000"/>
                </a:solidFill>
              </a:rPr>
              <a:t>aktualizacija</a:t>
            </a:r>
            <a:r>
              <a:rPr lang="sl-SI" sz="2800" dirty="0"/>
              <a:t>: podobe Balkana nekoč in danes, odnosi med narodi nekdanje Jugoslavije, </a:t>
            </a:r>
            <a:r>
              <a:rPr lang="sl-SI" sz="2800" dirty="0" smtClean="0"/>
              <a:t>vojni zločini, vojno </a:t>
            </a:r>
            <a:r>
              <a:rPr lang="sl-SI" sz="2800" dirty="0"/>
              <a:t>sodišče v Haagu, sodni procesi, osebne zgodbe posameznikov in družin, vprašanja krivde, odgovornosti, </a:t>
            </a:r>
            <a:r>
              <a:rPr lang="sl-SI" sz="2800" dirty="0" smtClean="0"/>
              <a:t>resnice</a:t>
            </a:r>
            <a:endParaRPr lang="sl-SI" sz="2800" dirty="0"/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0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grada vsebine 2"/>
          <p:cNvSpPr>
            <a:spLocks noGrp="1"/>
          </p:cNvSpPr>
          <p:nvPr>
            <p:ph idx="1"/>
          </p:nvPr>
        </p:nvSpPr>
        <p:spPr>
          <a:xfrm>
            <a:off x="4644008" y="764704"/>
            <a:ext cx="4009529" cy="5633769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>
                <a:solidFill>
                  <a:srgbClr val="003399"/>
                </a:solidFill>
              </a:rPr>
              <a:t>ZBIRKA »LAHKO BRANJE«</a:t>
            </a:r>
          </a:p>
          <a:p>
            <a:r>
              <a:rPr lang="sl-SI" sz="2000" b="1" i="1" dirty="0" smtClean="0">
                <a:solidFill>
                  <a:srgbClr val="C00000"/>
                </a:solidFill>
              </a:rPr>
              <a:t>Naše </a:t>
            </a:r>
            <a:r>
              <a:rPr lang="sl-SI" sz="2000" b="1" i="1" dirty="0">
                <a:solidFill>
                  <a:srgbClr val="C00000"/>
                </a:solidFill>
              </a:rPr>
              <a:t>zgodbe</a:t>
            </a:r>
            <a:r>
              <a:rPr lang="sl-SI" sz="2000" dirty="0">
                <a:solidFill>
                  <a:srgbClr val="C00000"/>
                </a:solidFill>
              </a:rPr>
              <a:t> </a:t>
            </a:r>
            <a:r>
              <a:rPr lang="sl-SI" sz="2000" dirty="0"/>
              <a:t>(priredili Saša Fužir in Tatjana </a:t>
            </a:r>
            <a:r>
              <a:rPr lang="sl-SI" sz="2000" dirty="0" err="1"/>
              <a:t>Knapp</a:t>
            </a:r>
            <a:r>
              <a:rPr lang="sl-SI" sz="2000" dirty="0" smtClean="0"/>
              <a:t>):</a:t>
            </a:r>
            <a:r>
              <a:rPr lang="sl-SI" sz="2000" dirty="0"/>
              <a:t> </a:t>
            </a:r>
          </a:p>
          <a:p>
            <a:pPr lvl="1"/>
            <a:r>
              <a:rPr lang="sl-SI" sz="1400" dirty="0"/>
              <a:t>Ivan Tavčar: </a:t>
            </a:r>
            <a:r>
              <a:rPr lang="sl-SI" sz="1400" i="1" dirty="0"/>
              <a:t>Tržačan</a:t>
            </a:r>
            <a:endParaRPr lang="sl-SI" sz="1400" dirty="0"/>
          </a:p>
          <a:p>
            <a:pPr lvl="1"/>
            <a:r>
              <a:rPr lang="sl-SI" sz="1400" dirty="0"/>
              <a:t>Slavko Grum: </a:t>
            </a:r>
            <a:r>
              <a:rPr lang="sl-SI" sz="1400" i="1" dirty="0"/>
              <a:t>Deček in </a:t>
            </a:r>
            <a:r>
              <a:rPr lang="sl-SI" sz="1400" i="1" dirty="0" err="1"/>
              <a:t>blaznik</a:t>
            </a:r>
            <a:endParaRPr lang="sl-SI" sz="1400" dirty="0"/>
          </a:p>
          <a:p>
            <a:pPr lvl="1"/>
            <a:r>
              <a:rPr lang="sl-SI" sz="1400" dirty="0"/>
              <a:t>Bogomir Magajna: </a:t>
            </a:r>
            <a:r>
              <a:rPr lang="sl-SI" sz="1400" i="1" dirty="0"/>
              <a:t>Breda</a:t>
            </a:r>
            <a:endParaRPr lang="sl-SI" sz="1400" dirty="0"/>
          </a:p>
          <a:p>
            <a:pPr lvl="1"/>
            <a:r>
              <a:rPr lang="sl-SI" sz="1400" dirty="0"/>
              <a:t>Prežihov </a:t>
            </a:r>
            <a:r>
              <a:rPr lang="sl-SI" sz="1400" dirty="0" err="1"/>
              <a:t>Voranc</a:t>
            </a:r>
            <a:r>
              <a:rPr lang="sl-SI" sz="1400" dirty="0"/>
              <a:t>: </a:t>
            </a:r>
            <a:r>
              <a:rPr lang="sl-SI" sz="1400" i="1" dirty="0"/>
              <a:t>Černjakova </a:t>
            </a:r>
            <a:r>
              <a:rPr lang="sl-SI" sz="1400" i="1" dirty="0" err="1"/>
              <a:t>Terba</a:t>
            </a:r>
            <a:r>
              <a:rPr lang="sl-SI" sz="1400" dirty="0"/>
              <a:t> </a:t>
            </a:r>
          </a:p>
          <a:p>
            <a:pPr lvl="1"/>
            <a:r>
              <a:rPr lang="sl-SI" sz="1400" dirty="0"/>
              <a:t>Prežihov </a:t>
            </a:r>
            <a:r>
              <a:rPr lang="sl-SI" sz="1400" dirty="0" err="1"/>
              <a:t>Voranc</a:t>
            </a:r>
            <a:r>
              <a:rPr lang="sl-SI" sz="1400" dirty="0"/>
              <a:t>: </a:t>
            </a:r>
            <a:r>
              <a:rPr lang="sl-SI" sz="1400" i="1" dirty="0"/>
              <a:t>Stari grad</a:t>
            </a:r>
            <a:endParaRPr lang="sl-SI" sz="1400" dirty="0"/>
          </a:p>
          <a:p>
            <a:pPr lvl="1"/>
            <a:r>
              <a:rPr lang="sl-SI" sz="1400" dirty="0"/>
              <a:t>Bogomir Magajna: </a:t>
            </a:r>
            <a:r>
              <a:rPr lang="sl-SI" sz="1400" i="1" dirty="0"/>
              <a:t>Jerinova </a:t>
            </a:r>
            <a:r>
              <a:rPr lang="sl-SI" sz="1400" i="1" dirty="0" err="1"/>
              <a:t>Lida</a:t>
            </a:r>
            <a:endParaRPr lang="sl-SI" sz="1400" dirty="0"/>
          </a:p>
          <a:p>
            <a:pPr lvl="1"/>
            <a:r>
              <a:rPr lang="sl-SI" sz="1400" dirty="0"/>
              <a:t>Ciril Kosmač: </a:t>
            </a:r>
            <a:r>
              <a:rPr lang="sl-SI" sz="1400" i="1" dirty="0" err="1"/>
              <a:t>Tantadruj</a:t>
            </a:r>
            <a:endParaRPr lang="sl-SI" sz="1400" dirty="0"/>
          </a:p>
          <a:p>
            <a:r>
              <a:rPr lang="sl-SI" sz="2000" b="1" dirty="0" err="1" smtClean="0">
                <a:solidFill>
                  <a:srgbClr val="C00000"/>
                </a:solidFill>
              </a:rPr>
              <a:t>Aksinja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>
                <a:solidFill>
                  <a:srgbClr val="C00000"/>
                </a:solidFill>
              </a:rPr>
              <a:t>Kermauner: </a:t>
            </a:r>
            <a:r>
              <a:rPr lang="sl-SI" sz="2000" b="1" i="1" dirty="0">
                <a:solidFill>
                  <a:srgbClr val="C00000"/>
                </a:solidFill>
              </a:rPr>
              <a:t>Cvetje in ogenj</a:t>
            </a:r>
            <a:r>
              <a:rPr lang="sl-SI" sz="2000" i="1" dirty="0">
                <a:solidFill>
                  <a:srgbClr val="C00000"/>
                </a:solidFill>
              </a:rPr>
              <a:t> </a:t>
            </a:r>
            <a:r>
              <a:rPr lang="sl-SI" sz="2000" dirty="0"/>
              <a:t>(Zbirka </a:t>
            </a:r>
            <a:r>
              <a:rPr lang="sl-SI" sz="2000" i="1" dirty="0"/>
              <a:t>Julija in Peter</a:t>
            </a:r>
            <a:r>
              <a:rPr lang="sl-SI" sz="2000" dirty="0"/>
              <a:t>), 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pred </a:t>
            </a:r>
            <a:r>
              <a:rPr lang="sl-SI" sz="2000" dirty="0"/>
              <a:t>izidom</a:t>
            </a:r>
          </a:p>
          <a:p>
            <a:r>
              <a:rPr lang="sl-SI" sz="2000" b="1" dirty="0">
                <a:solidFill>
                  <a:srgbClr val="C00000"/>
                </a:solidFill>
              </a:rPr>
              <a:t>Fran Saleški Finžgar: </a:t>
            </a:r>
            <a:r>
              <a:rPr lang="sl-SI" sz="2000" b="1" dirty="0" smtClean="0">
                <a:solidFill>
                  <a:srgbClr val="C00000"/>
                </a:solidFill>
              </a:rPr>
              <a:t/>
            </a:r>
            <a:br>
              <a:rPr lang="sl-SI" sz="2000" b="1" dirty="0" smtClean="0">
                <a:solidFill>
                  <a:srgbClr val="C00000"/>
                </a:solidFill>
              </a:rPr>
            </a:br>
            <a:r>
              <a:rPr lang="sl-SI" sz="2000" b="1" i="1" dirty="0" smtClean="0">
                <a:solidFill>
                  <a:srgbClr val="C00000"/>
                </a:solidFill>
              </a:rPr>
              <a:t>Pod </a:t>
            </a:r>
            <a:r>
              <a:rPr lang="sl-SI" sz="2000" b="1" i="1" dirty="0">
                <a:solidFill>
                  <a:srgbClr val="C00000"/>
                </a:solidFill>
              </a:rPr>
              <a:t>svobodnim soncem</a:t>
            </a:r>
            <a:r>
              <a:rPr lang="sl-SI" sz="2000" i="1" dirty="0">
                <a:solidFill>
                  <a:srgbClr val="C00000"/>
                </a:solidFill>
              </a:rPr>
              <a:t> </a:t>
            </a:r>
            <a:r>
              <a:rPr lang="sl-SI" sz="2000" dirty="0"/>
              <a:t>(</a:t>
            </a:r>
            <a:r>
              <a:rPr lang="sl-SI" sz="2000" dirty="0" err="1"/>
              <a:t>pdf</a:t>
            </a:r>
            <a:r>
              <a:rPr lang="sl-SI" sz="2000" dirty="0"/>
              <a:t>)</a:t>
            </a:r>
          </a:p>
          <a:p>
            <a:r>
              <a:rPr lang="sl-SI" sz="2000" b="1" dirty="0">
                <a:solidFill>
                  <a:srgbClr val="C00000"/>
                </a:solidFill>
              </a:rPr>
              <a:t>Ivan Tavčar: </a:t>
            </a:r>
            <a:endParaRPr lang="sl-SI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sz="2000" b="1" i="1" dirty="0">
                <a:solidFill>
                  <a:srgbClr val="C00000"/>
                </a:solidFill>
              </a:rPr>
              <a:t> </a:t>
            </a:r>
            <a:r>
              <a:rPr lang="sl-SI" sz="2000" b="1" i="1" dirty="0" smtClean="0">
                <a:solidFill>
                  <a:srgbClr val="C00000"/>
                </a:solidFill>
              </a:rPr>
              <a:t>     Visoška </a:t>
            </a:r>
            <a:r>
              <a:rPr lang="sl-SI" sz="2000" b="1" i="1" dirty="0">
                <a:solidFill>
                  <a:srgbClr val="C00000"/>
                </a:solidFill>
              </a:rPr>
              <a:t>kronika</a:t>
            </a:r>
            <a:r>
              <a:rPr lang="sl-SI" sz="2000" i="1" dirty="0">
                <a:solidFill>
                  <a:srgbClr val="C00000"/>
                </a:solidFill>
              </a:rPr>
              <a:t> </a:t>
            </a:r>
            <a:r>
              <a:rPr lang="sl-SI" sz="2000" dirty="0"/>
              <a:t>(</a:t>
            </a:r>
            <a:r>
              <a:rPr lang="sl-SI" sz="2000" dirty="0" err="1"/>
              <a:t>pdf</a:t>
            </a:r>
            <a:r>
              <a:rPr lang="sl-SI" sz="2000" dirty="0"/>
              <a:t>)</a:t>
            </a:r>
          </a:p>
          <a:p>
            <a:endParaRPr lang="sl-SI" dirty="0" smtClean="0">
              <a:solidFill>
                <a:srgbClr val="003399"/>
              </a:solidFill>
            </a:endParaRPr>
          </a:p>
        </p:txBody>
      </p:sp>
      <p:pic>
        <p:nvPicPr>
          <p:cNvPr id="27650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3816424" cy="56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slov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200" dirty="0" smtClean="0">
                <a:solidFill>
                  <a:srgbClr val="C00000"/>
                </a:solidFill>
              </a:rPr>
              <a:t>Priporočene e-knjige</a:t>
            </a:r>
            <a:endParaRPr lang="sl-SI" sz="3200" b="1" dirty="0" smtClean="0">
              <a:solidFill>
                <a:srgbClr val="003399"/>
              </a:solidFill>
            </a:endParaRPr>
          </a:p>
        </p:txBody>
      </p:sp>
      <p:sp>
        <p:nvSpPr>
          <p:cNvPr id="39939" name="Ograda vsebine 2"/>
          <p:cNvSpPr>
            <a:spLocks noGrp="1"/>
          </p:cNvSpPr>
          <p:nvPr>
            <p:ph idx="4294967295"/>
          </p:nvPr>
        </p:nvSpPr>
        <p:spPr>
          <a:ln>
            <a:solidFill>
              <a:srgbClr val="003399"/>
            </a:solidFill>
          </a:ln>
        </p:spPr>
        <p:txBody>
          <a:bodyPr/>
          <a:lstStyle/>
          <a:p>
            <a:r>
              <a:rPr lang="sl-SI" dirty="0" smtClean="0"/>
              <a:t>seznam prosto dostopnih e-knjig</a:t>
            </a:r>
          </a:p>
          <a:p>
            <a:pPr marL="0" indent="0">
              <a:buNone/>
            </a:pPr>
            <a:r>
              <a:rPr lang="sl-SI" u="sng" dirty="0" smtClean="0">
                <a:solidFill>
                  <a:srgbClr val="003399"/>
                </a:solidFill>
              </a:rPr>
              <a:t>http</a:t>
            </a:r>
            <a:r>
              <a:rPr lang="sl-SI" u="sng" dirty="0">
                <a:solidFill>
                  <a:srgbClr val="003399"/>
                </a:solidFill>
              </a:rPr>
              <a:t>://www.e-knjiga.si/</a:t>
            </a:r>
            <a:endParaRPr lang="sl-SI" dirty="0">
              <a:solidFill>
                <a:srgbClr val="003399"/>
              </a:solidFill>
            </a:endParaRPr>
          </a:p>
          <a:p>
            <a:endParaRPr lang="sl-SI" b="1" dirty="0" smtClean="0">
              <a:solidFill>
                <a:srgbClr val="003399"/>
              </a:solidFill>
            </a:endParaRPr>
          </a:p>
          <a:p>
            <a:r>
              <a:rPr lang="sl-SI" dirty="0" smtClean="0"/>
              <a:t>seznam priporočenih e-knjig (nakup)</a:t>
            </a:r>
            <a:endParaRPr lang="sl-SI" dirty="0"/>
          </a:p>
          <a:p>
            <a:pPr marL="0" indent="0">
              <a:buNone/>
            </a:pPr>
            <a:r>
              <a:rPr lang="sl-SI" u="sng" dirty="0" smtClean="0">
                <a:solidFill>
                  <a:srgbClr val="003399"/>
                </a:solidFill>
              </a:rPr>
              <a:t>http</a:t>
            </a:r>
            <a:r>
              <a:rPr lang="sl-SI" u="sng" dirty="0">
                <a:solidFill>
                  <a:srgbClr val="003399"/>
                </a:solidFill>
              </a:rPr>
              <a:t>://www.e-emka.si</a:t>
            </a:r>
            <a:r>
              <a:rPr lang="sl-SI" u="sng" dirty="0" smtClean="0">
                <a:solidFill>
                  <a:srgbClr val="003399"/>
                </a:solidFill>
              </a:rPr>
              <a:t>/</a:t>
            </a:r>
          </a:p>
          <a:p>
            <a:pPr marL="0" indent="0">
              <a:buNone/>
            </a:pPr>
            <a:r>
              <a:rPr lang="sl-SI" u="sng" dirty="0">
                <a:solidFill>
                  <a:srgbClr val="003399"/>
                </a:solidFill>
              </a:rPr>
              <a:t>http://www.biblos.si</a:t>
            </a:r>
            <a:r>
              <a:rPr lang="sl-SI" u="sng" dirty="0" smtClean="0">
                <a:solidFill>
                  <a:srgbClr val="003399"/>
                </a:solidFill>
              </a:rPr>
              <a:t>/</a:t>
            </a:r>
            <a:endParaRPr lang="sl-SI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sl-SI" sz="2400" u="sng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sl-SI" sz="2400" dirty="0"/>
          </a:p>
          <a:p>
            <a:endParaRPr lang="sl-SI" sz="2400" b="1" dirty="0" smtClean="0">
              <a:solidFill>
                <a:srgbClr val="003399"/>
              </a:solidFill>
            </a:endParaRPr>
          </a:p>
        </p:txBody>
      </p:sp>
      <p:pic>
        <p:nvPicPr>
          <p:cNvPr id="39940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2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3399"/>
                </a:solidFill>
              </a:rPr>
              <a:t>NAČRT USPOSABLJANJA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25621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rgbClr val="C00000"/>
                </a:solidFill>
              </a:rPr>
              <a:t>NAMEN: prilagoditev vsebin, izbora literature </a:t>
            </a:r>
            <a:r>
              <a:rPr lang="sl-SI" dirty="0">
                <a:solidFill>
                  <a:srgbClr val="C00000"/>
                </a:solidFill>
              </a:rPr>
              <a:t>in ciljev </a:t>
            </a:r>
            <a:r>
              <a:rPr lang="sl-SI" dirty="0" smtClean="0">
                <a:solidFill>
                  <a:srgbClr val="C00000"/>
                </a:solidFill>
              </a:rPr>
              <a:t>glede na potrebe skupine</a:t>
            </a:r>
            <a:endParaRPr lang="sl-SI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rgbClr val="003399"/>
                </a:solidFill>
              </a:rPr>
              <a:t>sodelovanje med mentorjem in strokovnim sodelavcem ključno!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 smtClean="0">
                <a:solidFill>
                  <a:srgbClr val="003399"/>
                </a:solidFill>
              </a:rPr>
              <a:t>TEHNIČNA NAVODILA: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>
                <a:solidFill>
                  <a:srgbClr val="003399"/>
                </a:solidFill>
              </a:rPr>
              <a:t>rok za oddajo</a:t>
            </a:r>
            <a:r>
              <a:rPr lang="sl-SI" smtClean="0">
                <a:solidFill>
                  <a:srgbClr val="003399"/>
                </a:solidFill>
              </a:rPr>
              <a:t>: </a:t>
            </a:r>
            <a:r>
              <a:rPr lang="sl-SI" smtClean="0">
                <a:solidFill>
                  <a:srgbClr val="C00000"/>
                </a:solidFill>
              </a:rPr>
              <a:t>26. </a:t>
            </a:r>
            <a:r>
              <a:rPr lang="sl-SI" dirty="0" smtClean="0">
                <a:solidFill>
                  <a:srgbClr val="C00000"/>
                </a:solidFill>
              </a:rPr>
              <a:t>6. 2016 </a:t>
            </a:r>
            <a:r>
              <a:rPr lang="sl-SI" dirty="0" smtClean="0">
                <a:solidFill>
                  <a:srgbClr val="003399"/>
                </a:solidFill>
              </a:rPr>
              <a:t>(e-</a:t>
            </a:r>
            <a:r>
              <a:rPr lang="sl-SI" dirty="0" err="1" smtClean="0">
                <a:solidFill>
                  <a:srgbClr val="003399"/>
                </a:solidFill>
              </a:rPr>
              <a:t>mail</a:t>
            </a:r>
            <a:r>
              <a:rPr lang="sl-SI" dirty="0" smtClean="0">
                <a:solidFill>
                  <a:srgbClr val="003399"/>
                </a:solidFill>
              </a:rPr>
              <a:t> – Mojca ali </a:t>
            </a:r>
            <a:r>
              <a:rPr lang="sl-SI" dirty="0" err="1" smtClean="0">
                <a:solidFill>
                  <a:srgbClr val="003399"/>
                </a:solidFill>
              </a:rPr>
              <a:t>Zarika</a:t>
            </a:r>
            <a:r>
              <a:rPr lang="sl-SI" dirty="0" smtClean="0">
                <a:solidFill>
                  <a:srgbClr val="003399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>
                <a:solidFill>
                  <a:srgbClr val="003399"/>
                </a:solidFill>
              </a:rPr>
              <a:t>časovni načrt izvedb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>
                <a:solidFill>
                  <a:srgbClr val="003399"/>
                </a:solidFill>
              </a:rPr>
              <a:t>umestitev ilustriranja (časovno, vsebinsko); </a:t>
            </a:r>
            <a:br>
              <a:rPr lang="sl-SI" dirty="0" smtClean="0">
                <a:solidFill>
                  <a:srgbClr val="003399"/>
                </a:solidFill>
              </a:rPr>
            </a:br>
            <a:r>
              <a:rPr lang="sl-SI" dirty="0" smtClean="0">
                <a:solidFill>
                  <a:srgbClr val="003399"/>
                </a:solidFill>
              </a:rPr>
              <a:t>izvedba do konca septembra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 smtClean="0">
                <a:solidFill>
                  <a:srgbClr val="003399"/>
                </a:solidFill>
              </a:rPr>
              <a:t>predlogi imen gostujočih predavateljev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 smtClean="0">
              <a:solidFill>
                <a:srgbClr val="003399"/>
              </a:solidFill>
            </a:endParaRPr>
          </a:p>
        </p:txBody>
      </p:sp>
      <p:pic>
        <p:nvPicPr>
          <p:cNvPr id="28675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>
                <a:solidFill>
                  <a:srgbClr val="003399"/>
                </a:solidFill>
              </a:rPr>
              <a:t>O PROJEKTU</a:t>
            </a:r>
          </a:p>
        </p:txBody>
      </p:sp>
      <p:sp>
        <p:nvSpPr>
          <p:cNvPr id="1536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dirty="0" smtClean="0">
                <a:solidFill>
                  <a:srgbClr val="003399"/>
                </a:solidFill>
              </a:rPr>
              <a:t>POGLAVITNI CILJ in NAMEN: </a:t>
            </a:r>
          </a:p>
          <a:p>
            <a:pPr marL="0" indent="0"/>
            <a:r>
              <a:rPr lang="sl-SI" sz="2400" dirty="0" smtClean="0">
                <a:solidFill>
                  <a:srgbClr val="003399"/>
                </a:solidFill>
              </a:rPr>
              <a:t> razvoj interdisciplinarnih programov socialne aktivacije in vključevanja ranljivih družbenih skupin v družbo (kulturna komponenta, ustvarjalnost)</a:t>
            </a:r>
          </a:p>
          <a:p>
            <a:pPr marL="0" indent="0"/>
            <a:r>
              <a:rPr lang="sl-SI" sz="2400" dirty="0" smtClean="0">
                <a:solidFill>
                  <a:srgbClr val="003399"/>
                </a:solidFill>
              </a:rPr>
              <a:t> </a:t>
            </a:r>
            <a:r>
              <a:rPr lang="sl-SI" sz="2400" dirty="0" err="1" smtClean="0">
                <a:solidFill>
                  <a:srgbClr val="003399"/>
                </a:solidFill>
              </a:rPr>
              <a:t>opolnomočenje</a:t>
            </a:r>
            <a:r>
              <a:rPr lang="sl-SI" sz="2400" dirty="0" smtClean="0">
                <a:solidFill>
                  <a:srgbClr val="003399"/>
                </a:solidFill>
              </a:rPr>
              <a:t> udeležencev za </a:t>
            </a:r>
            <a:r>
              <a:rPr lang="sl-SI" sz="2400" b="1" dirty="0" smtClean="0">
                <a:solidFill>
                  <a:srgbClr val="C00000"/>
                </a:solidFill>
              </a:rPr>
              <a:t>PRIBLIŽEVANJE TRGU DELA</a:t>
            </a:r>
          </a:p>
        </p:txBody>
      </p:sp>
      <p:pic>
        <p:nvPicPr>
          <p:cNvPr id="15363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ni oblaček 3"/>
          <p:cNvSpPr/>
          <p:nvPr/>
        </p:nvSpPr>
        <p:spPr>
          <a:xfrm>
            <a:off x="755650" y="4076700"/>
            <a:ext cx="6480646" cy="2481263"/>
          </a:xfrm>
          <a:prstGeom prst="wedgeEllipseCallout">
            <a:avLst>
              <a:gd name="adj1" fmla="val -2866"/>
              <a:gd name="adj2" fmla="val -64540"/>
            </a:avLst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000000"/>
                </a:solidFill>
              </a:rPr>
              <a:t>osebe z motnjami v duševnem razvoju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000000"/>
                </a:solidFill>
              </a:rPr>
              <a:t>osebe z motnjami v duševnem zdravju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000000"/>
                </a:solidFill>
              </a:rPr>
              <a:t>zaporniki v fazi odpusta</a:t>
            </a:r>
          </a:p>
          <a:p>
            <a:pPr marL="285750" indent="-285750">
              <a:buFontTx/>
              <a:buChar char="-"/>
            </a:pPr>
            <a:r>
              <a:rPr lang="sl-SI" sz="2000" dirty="0">
                <a:solidFill>
                  <a:srgbClr val="000000"/>
                </a:solidFill>
              </a:rPr>
              <a:t>osebe, ki se zdravijo odvisnosti od prepovedanih drog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348880" y="-171400"/>
          <a:ext cx="50395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34925" y="4005263"/>
            <a:ext cx="9037638" cy="830262"/>
          </a:xfrm>
          <a:prstGeom prst="rect">
            <a:avLst/>
          </a:prstGeom>
          <a:solidFill>
            <a:srgbClr val="003399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KOMPETENCA = TEMELJNA ZMOŽNOST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POSAMEZNIKA ZA ŽIVLJENJE V SODOBNI EVROPSKI DRUŽBI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11188" y="5838825"/>
            <a:ext cx="8042275" cy="830263"/>
          </a:xfrm>
          <a:prstGeom prst="rect">
            <a:avLst/>
          </a:prstGeom>
          <a:solidFill>
            <a:srgbClr val="003399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VEŠČINE, ZNANJA, SPRETNOSTI, SOCIALNI ODNOSI, STALIŠČA, RAVNANJA, VEDENJE IN ODNOS DO SAMEGA SEBE</a:t>
            </a:r>
            <a:endParaRPr lang="sl-SI" b="1" dirty="0"/>
          </a:p>
        </p:txBody>
      </p:sp>
      <p:sp>
        <p:nvSpPr>
          <p:cNvPr id="9" name="Puščica gor 8"/>
          <p:cNvSpPr/>
          <p:nvPr/>
        </p:nvSpPr>
        <p:spPr>
          <a:xfrm>
            <a:off x="4295775" y="4941888"/>
            <a:ext cx="492125" cy="82391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9701" name="Slika 5" descr="Obrezovanje zaslona 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813" y="-26988"/>
            <a:ext cx="2789237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lak 9"/>
          <p:cNvSpPr/>
          <p:nvPr/>
        </p:nvSpPr>
        <p:spPr>
          <a:xfrm>
            <a:off x="34925" y="1844675"/>
            <a:ext cx="3529013" cy="2016125"/>
          </a:xfrm>
          <a:prstGeom prst="cloudCallout">
            <a:avLst>
              <a:gd name="adj1" fmla="val 62776"/>
              <a:gd name="adj2" fmla="val -23549"/>
            </a:avLst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Kako pridobivamo te kompetence?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36512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5100" y="2132857"/>
            <a:ext cx="7431236" cy="324035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sl-SI" sz="2800" dirty="0" smtClean="0">
                <a:solidFill>
                  <a:srgbClr val="003399"/>
                </a:solidFill>
              </a:rPr>
              <a:t>sposobnost izražanja in razumevanja pojmov, misli, čustev, dejstev in mnenj v pisni in ustni obliki (poslušanje, govor, branje in pisanje)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sl-SI" sz="2800" dirty="0" smtClean="0">
                <a:solidFill>
                  <a:srgbClr val="003399"/>
                </a:solidFill>
              </a:rPr>
              <a:t>ustrezen in ustvarjalen način jezikovnega medsebojnega delovanja v vseh družbenih in kulturnih okoliščinah (izobraževanje in usposabljanje, delo, dom in prosti čas)</a:t>
            </a:r>
            <a:endParaRPr lang="sl-SI" sz="2800" b="1" dirty="0">
              <a:solidFill>
                <a:srgbClr val="003399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475657" y="116632"/>
            <a:ext cx="4247454" cy="1902023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2800" b="1" dirty="0"/>
                <a:t>SPORAZUMEVANJE V MATERNEM JEZIKU</a:t>
              </a:r>
            </a:p>
          </p:txBody>
        </p:sp>
      </p:grpSp>
      <p:pic>
        <p:nvPicPr>
          <p:cNvPr id="31748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ni oblaček 3"/>
          <p:cNvSpPr/>
          <p:nvPr/>
        </p:nvSpPr>
        <p:spPr>
          <a:xfrm>
            <a:off x="3491880" y="5661248"/>
            <a:ext cx="3600400" cy="860037"/>
          </a:xfrm>
          <a:prstGeom prst="wedgeEllipseCallout">
            <a:avLst>
              <a:gd name="adj1" fmla="val -38671"/>
              <a:gd name="adj2" fmla="val -68787"/>
            </a:avLst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l-SI" sz="1400" i="1" dirty="0" smtClean="0">
                <a:solidFill>
                  <a:schemeClr val="tx1"/>
                </a:solidFill>
              </a:rPr>
              <a:t>Ključne kompetence za vseživljenjsko učenje: Evropski referenčni okvir</a:t>
            </a:r>
            <a:r>
              <a:rPr lang="sl-SI" sz="1400" dirty="0" smtClean="0">
                <a:solidFill>
                  <a:schemeClr val="tx1"/>
                </a:solidFill>
              </a:rPr>
              <a:t> (2007)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grpSp>
        <p:nvGrpSpPr>
          <p:cNvPr id="2" name="Skupina 9"/>
          <p:cNvGrpSpPr/>
          <p:nvPr/>
        </p:nvGrpSpPr>
        <p:grpSpPr>
          <a:xfrm>
            <a:off x="1475657" y="116632"/>
            <a:ext cx="4247454" cy="1902023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2800" b="1" dirty="0"/>
                <a:t>SPORAZUMEVANJE V MATERNEM JEZIKU</a:t>
              </a:r>
            </a:p>
          </p:txBody>
        </p:sp>
      </p:grpSp>
      <p:pic>
        <p:nvPicPr>
          <p:cNvPr id="31748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lak 12"/>
          <p:cNvSpPr/>
          <p:nvPr/>
        </p:nvSpPr>
        <p:spPr>
          <a:xfrm>
            <a:off x="611188" y="2276872"/>
            <a:ext cx="8353425" cy="4247753"/>
          </a:xfrm>
          <a:prstGeom prst="cloudCallout">
            <a:avLst>
              <a:gd name="adj1" fmla="val -3062"/>
              <a:gd name="adj2" fmla="val -66665"/>
            </a:avLst>
          </a:prstGeom>
          <a:solidFill>
            <a:srgbClr val="00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600" dirty="0" smtClean="0"/>
              <a:t>Udeleženci: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 smtClean="0"/>
              <a:t> izpopolnijo okoliščinam primerno ustno in pisno sporazumevanje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znajo izraziti svoja čustva in mnenja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berejo in razumejo različne vrste besedil</a:t>
            </a:r>
            <a:endParaRPr lang="sl-SI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5100" y="2348483"/>
            <a:ext cx="7287220" cy="3096741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003399"/>
                </a:solidFill>
              </a:rPr>
              <a:t>uporaba računalniških naprav in različnih elektronskih medijev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003399"/>
                </a:solidFill>
              </a:rPr>
              <a:t>varno in kritično uporabo tehnologije informacijske družbe pri delu, v prostem času in pri sporazumevanju</a:t>
            </a:r>
            <a:endParaRPr lang="sl-SI" b="1" dirty="0">
              <a:solidFill>
                <a:srgbClr val="003399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763687" y="116632"/>
            <a:ext cx="3959423" cy="1902023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3600" b="1" dirty="0"/>
                <a:t>DIGITALNA PISMENOST</a:t>
              </a:r>
            </a:p>
          </p:txBody>
        </p:sp>
      </p:grpSp>
      <p:pic>
        <p:nvPicPr>
          <p:cNvPr id="32772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ni oblaček 3"/>
          <p:cNvSpPr/>
          <p:nvPr/>
        </p:nvSpPr>
        <p:spPr>
          <a:xfrm>
            <a:off x="3563888" y="5373216"/>
            <a:ext cx="3600400" cy="860037"/>
          </a:xfrm>
          <a:prstGeom prst="wedgeEllipseCallout">
            <a:avLst>
              <a:gd name="adj1" fmla="val -38671"/>
              <a:gd name="adj2" fmla="val -68787"/>
            </a:avLst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l-SI" sz="1400" i="1" dirty="0" smtClean="0">
                <a:solidFill>
                  <a:schemeClr val="tx1"/>
                </a:solidFill>
              </a:rPr>
              <a:t>Ključne kompetence za vseživljenjsko učenje: Evropski referenčni okvir</a:t>
            </a:r>
            <a:r>
              <a:rPr lang="sl-SI" sz="1400" dirty="0" smtClean="0">
                <a:solidFill>
                  <a:schemeClr val="tx1"/>
                </a:solidFill>
              </a:rPr>
              <a:t> (2007)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grpSp>
        <p:nvGrpSpPr>
          <p:cNvPr id="2" name="Skupina 9"/>
          <p:cNvGrpSpPr/>
          <p:nvPr/>
        </p:nvGrpSpPr>
        <p:grpSpPr>
          <a:xfrm>
            <a:off x="1763687" y="116632"/>
            <a:ext cx="3959423" cy="1902023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3600" b="1" dirty="0"/>
                <a:t>DIGITALNA PISMENOST</a:t>
              </a:r>
            </a:p>
          </p:txBody>
        </p:sp>
      </p:grpSp>
      <p:pic>
        <p:nvPicPr>
          <p:cNvPr id="32772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lak 12"/>
          <p:cNvSpPr/>
          <p:nvPr/>
        </p:nvSpPr>
        <p:spPr>
          <a:xfrm>
            <a:off x="755576" y="2204864"/>
            <a:ext cx="8353425" cy="4174703"/>
          </a:xfrm>
          <a:prstGeom prst="cloudCallout">
            <a:avLst>
              <a:gd name="adj1" fmla="val -21440"/>
              <a:gd name="adj2" fmla="val -54685"/>
            </a:avLst>
          </a:prstGeom>
          <a:solidFill>
            <a:srgbClr val="00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/>
              <a:t>Udeleženci</a:t>
            </a:r>
            <a:r>
              <a:rPr lang="sl-SI" sz="2800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sl-SI" sz="2800" dirty="0" smtClean="0"/>
              <a:t> spoznajo elektronsko knjigo</a:t>
            </a:r>
          </a:p>
          <a:p>
            <a:pPr lvl="0">
              <a:buFont typeface="Arial" pitchFamily="34" charset="0"/>
              <a:buChar char="•"/>
            </a:pPr>
            <a:r>
              <a:rPr lang="sl-SI" sz="2800" dirty="0" smtClean="0"/>
              <a:t> uporabljajo bralnik knjig in drugih medijev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poznajo sistem </a:t>
            </a:r>
            <a:r>
              <a:rPr lang="sl-SI" sz="2800" dirty="0" err="1" smtClean="0"/>
              <a:t>COBISS</a:t>
            </a:r>
            <a:r>
              <a:rPr lang="sl-SI" sz="2800" dirty="0" smtClean="0"/>
              <a:t> in razumejo njegovo delovanje</a:t>
            </a:r>
            <a:endParaRPr lang="sl-SI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5100" y="2276475"/>
            <a:ext cx="7215188" cy="3168749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b="1" dirty="0">
                <a:solidFill>
                  <a:srgbClr val="003399"/>
                </a:solidFill>
              </a:rPr>
              <a:t>zavest o lastnem učnem </a:t>
            </a:r>
            <a:r>
              <a:rPr lang="sl-SI" sz="2800" b="1" dirty="0" smtClean="0">
                <a:solidFill>
                  <a:srgbClr val="003399"/>
                </a:solidFill>
              </a:rPr>
              <a:t>procesu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 smtClean="0">
                <a:solidFill>
                  <a:srgbClr val="003399"/>
                </a:solidFill>
              </a:rPr>
              <a:t>pridobivanje</a:t>
            </a:r>
            <a:r>
              <a:rPr lang="sl-SI" sz="2800" b="1" dirty="0">
                <a:solidFill>
                  <a:srgbClr val="003399"/>
                </a:solidFill>
              </a:rPr>
              <a:t>, obdelavo in sprejemanje novega znanja in spretnosti ter iskanja in uporabo </a:t>
            </a:r>
            <a:r>
              <a:rPr lang="sl-SI" sz="2800" b="1" dirty="0" smtClean="0">
                <a:solidFill>
                  <a:srgbClr val="003399"/>
                </a:solidFill>
              </a:rPr>
              <a:t>nasvetov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 smtClean="0">
                <a:solidFill>
                  <a:srgbClr val="003399"/>
                </a:solidFill>
              </a:rPr>
              <a:t>nadgradnja predhodnega </a:t>
            </a:r>
            <a:r>
              <a:rPr lang="sl-SI" sz="2800" b="1" dirty="0">
                <a:solidFill>
                  <a:srgbClr val="003399"/>
                </a:solidFill>
              </a:rPr>
              <a:t>znanje in </a:t>
            </a:r>
            <a:r>
              <a:rPr lang="sl-SI" sz="2800" b="1" dirty="0" smtClean="0">
                <a:solidFill>
                  <a:srgbClr val="003399"/>
                </a:solidFill>
              </a:rPr>
              <a:t>izkušnje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 smtClean="0">
                <a:solidFill>
                  <a:srgbClr val="003399"/>
                </a:solidFill>
              </a:rPr>
              <a:t>velik pomen motivacija </a:t>
            </a:r>
            <a:r>
              <a:rPr lang="sl-SI" sz="2800" b="1" dirty="0">
                <a:solidFill>
                  <a:srgbClr val="003399"/>
                </a:solidFill>
              </a:rPr>
              <a:t>in </a:t>
            </a:r>
            <a:r>
              <a:rPr lang="sl-SI" sz="2800" b="1" dirty="0" smtClean="0">
                <a:solidFill>
                  <a:srgbClr val="003399"/>
                </a:solidFill>
              </a:rPr>
              <a:t>zaupanja vase</a:t>
            </a:r>
            <a:endParaRPr lang="sl-SI" sz="2800" b="1" dirty="0">
              <a:solidFill>
                <a:srgbClr val="003399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763687" y="116632"/>
            <a:ext cx="3959423" cy="1902023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3600" b="1" dirty="0"/>
                <a:t>UČENJE UČENJA</a:t>
              </a:r>
            </a:p>
          </p:txBody>
        </p:sp>
      </p:grpSp>
      <p:pic>
        <p:nvPicPr>
          <p:cNvPr id="33796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ni oblaček 3"/>
          <p:cNvSpPr/>
          <p:nvPr/>
        </p:nvSpPr>
        <p:spPr>
          <a:xfrm>
            <a:off x="3563888" y="5593299"/>
            <a:ext cx="3600400" cy="860037"/>
          </a:xfrm>
          <a:prstGeom prst="wedgeEllipseCallout">
            <a:avLst>
              <a:gd name="adj1" fmla="val -38671"/>
              <a:gd name="adj2" fmla="val -68787"/>
            </a:avLst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l-SI" sz="1400" i="1" dirty="0" smtClean="0">
                <a:solidFill>
                  <a:schemeClr val="tx1"/>
                </a:solidFill>
              </a:rPr>
              <a:t>Ključne kompetence za vseživljenjsko učenje: Evropski referenčni okvir</a:t>
            </a:r>
            <a:r>
              <a:rPr lang="sl-SI" sz="1400" dirty="0" smtClean="0">
                <a:solidFill>
                  <a:schemeClr val="tx1"/>
                </a:solidFill>
              </a:rPr>
              <a:t> (2007)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grpSp>
        <p:nvGrpSpPr>
          <p:cNvPr id="2" name="Skupina 9"/>
          <p:cNvGrpSpPr/>
          <p:nvPr/>
        </p:nvGrpSpPr>
        <p:grpSpPr>
          <a:xfrm>
            <a:off x="1763687" y="116632"/>
            <a:ext cx="3959423" cy="1902023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3600" b="1" dirty="0"/>
                <a:t>UČENJE UČENJA</a:t>
              </a:r>
            </a:p>
          </p:txBody>
        </p:sp>
      </p:grpSp>
      <p:pic>
        <p:nvPicPr>
          <p:cNvPr id="33796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lak 12"/>
          <p:cNvSpPr/>
          <p:nvPr/>
        </p:nvSpPr>
        <p:spPr>
          <a:xfrm>
            <a:off x="539552" y="1801961"/>
            <a:ext cx="7848872" cy="4939407"/>
          </a:xfrm>
          <a:prstGeom prst="cloudCallout">
            <a:avLst>
              <a:gd name="adj1" fmla="val -21440"/>
              <a:gd name="adj2" fmla="val -54685"/>
            </a:avLst>
          </a:prstGeom>
          <a:solidFill>
            <a:srgbClr val="00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 smtClean="0"/>
              <a:t>Udeleženci: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 smtClean="0"/>
              <a:t> s pridobljenimi informacijami, veščinami, tehnikami in viri si pomagajo pri novi učni nalogi (nastopu, predstavitvi, izdelavi pisnega/likovnega izdelka ipd.)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 smtClean="0"/>
              <a:t> krepijo pozitiven odnos do pridobivanja novih znanj in bolj zaupajo v lastne sposobnosti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5100" y="2420788"/>
            <a:ext cx="7215188" cy="259238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b="1" dirty="0">
                <a:solidFill>
                  <a:srgbClr val="003399"/>
                </a:solidFill>
              </a:rPr>
              <a:t>osebne, medosebne in medkulturne </a:t>
            </a:r>
            <a:r>
              <a:rPr lang="sl-SI" sz="2800" b="1" dirty="0" smtClean="0">
                <a:solidFill>
                  <a:srgbClr val="003399"/>
                </a:solidFill>
              </a:rPr>
              <a:t>veščine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 smtClean="0">
                <a:solidFill>
                  <a:srgbClr val="003399"/>
                </a:solidFill>
              </a:rPr>
              <a:t>vse </a:t>
            </a:r>
            <a:r>
              <a:rPr lang="sl-SI" sz="2800" b="1" dirty="0">
                <a:solidFill>
                  <a:srgbClr val="003399"/>
                </a:solidFill>
              </a:rPr>
              <a:t>oblike vedenja, ki </a:t>
            </a:r>
            <a:r>
              <a:rPr lang="sl-SI" sz="2800" b="1" dirty="0" err="1">
                <a:solidFill>
                  <a:srgbClr val="003399"/>
                </a:solidFill>
              </a:rPr>
              <a:t>opolnomočijo</a:t>
            </a:r>
            <a:r>
              <a:rPr lang="sl-SI" sz="2800" b="1" dirty="0">
                <a:solidFill>
                  <a:srgbClr val="003399"/>
                </a:solidFill>
              </a:rPr>
              <a:t> posameznike za učinkovito in konstruktivno sodelovanje v socialnem in poklicnem življenju v vse bolj raznovrstnih družbah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043608" y="116632"/>
            <a:ext cx="6840761" cy="2088232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3600" b="1" dirty="0" smtClean="0"/>
                <a:t>SOCIALNE (IN </a:t>
              </a:r>
              <a:r>
                <a:rPr lang="sl-SI" sz="3600" b="1" dirty="0"/>
                <a:t>DRŽAVLJANSKE) KOMPETENCE</a:t>
              </a:r>
            </a:p>
          </p:txBody>
        </p:sp>
      </p:grpSp>
      <p:pic>
        <p:nvPicPr>
          <p:cNvPr id="34820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ni oblaček 3"/>
          <p:cNvSpPr/>
          <p:nvPr/>
        </p:nvSpPr>
        <p:spPr>
          <a:xfrm>
            <a:off x="3563888" y="5373216"/>
            <a:ext cx="3600400" cy="860037"/>
          </a:xfrm>
          <a:prstGeom prst="wedgeEllipseCallout">
            <a:avLst>
              <a:gd name="adj1" fmla="val -38671"/>
              <a:gd name="adj2" fmla="val -68787"/>
            </a:avLst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l-SI" sz="1400" i="1" dirty="0" smtClean="0">
                <a:solidFill>
                  <a:schemeClr val="tx1"/>
                </a:solidFill>
              </a:rPr>
              <a:t>Ključne kompetence za vseživljenjsko učenje: Evropski referenčni okvir</a:t>
            </a:r>
            <a:r>
              <a:rPr lang="sl-SI" sz="1400" dirty="0" smtClean="0">
                <a:solidFill>
                  <a:schemeClr val="tx1"/>
                </a:solidFill>
              </a:rPr>
              <a:t> (2007)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grpSp>
        <p:nvGrpSpPr>
          <p:cNvPr id="2" name="Skupina 9"/>
          <p:cNvGrpSpPr/>
          <p:nvPr/>
        </p:nvGrpSpPr>
        <p:grpSpPr>
          <a:xfrm>
            <a:off x="1331641" y="116632"/>
            <a:ext cx="6552728" cy="1902023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3600" b="1" dirty="0"/>
                <a:t>SOCIALNE                     (IN DRŽAVLJANSKE) KOMPETENCE</a:t>
              </a:r>
            </a:p>
          </p:txBody>
        </p:sp>
      </p:grpSp>
      <p:pic>
        <p:nvPicPr>
          <p:cNvPr id="34820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lak 12"/>
          <p:cNvSpPr/>
          <p:nvPr/>
        </p:nvSpPr>
        <p:spPr>
          <a:xfrm>
            <a:off x="361950" y="1739900"/>
            <a:ext cx="8963025" cy="5127625"/>
          </a:xfrm>
          <a:prstGeom prst="cloudCallout">
            <a:avLst>
              <a:gd name="adj1" fmla="val -31222"/>
              <a:gd name="adj2" fmla="val -60003"/>
            </a:avLst>
          </a:prstGeom>
          <a:solidFill>
            <a:srgbClr val="00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600" dirty="0"/>
              <a:t>Udeleženci: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/>
              <a:t>obvladajo osnovne socialne spretnosti, potrebne za delo v skupini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/>
              <a:t>poznajo </a:t>
            </a:r>
            <a:r>
              <a:rPr lang="sl-SI" sz="2600" dirty="0"/>
              <a:t>načine izražanja kritike in </a:t>
            </a:r>
            <a:r>
              <a:rPr lang="sl-SI" sz="2600" dirty="0" smtClean="0"/>
              <a:t>pohvale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/>
              <a:t>s spoznavanjem slovenske literature krepijo nacionalno zavest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/>
              <a:t>premagujejo predsodke in sklepajo kompromise</a:t>
            </a:r>
            <a:endParaRPr lang="sl-SI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>
                <a:solidFill>
                  <a:srgbClr val="003399"/>
                </a:solidFill>
              </a:rPr>
              <a:t>VSEBINA PROJEKTA</a:t>
            </a:r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sl-SI" dirty="0" smtClean="0">
                <a:solidFill>
                  <a:srgbClr val="003399"/>
                </a:solidFill>
              </a:rPr>
              <a:t>slovenska (leposlovna) knjižna dela</a:t>
            </a:r>
          </a:p>
          <a:p>
            <a:r>
              <a:rPr lang="sl-SI" dirty="0" smtClean="0">
                <a:solidFill>
                  <a:srgbClr val="003399"/>
                </a:solidFill>
              </a:rPr>
              <a:t>VSEBINSKI MODULI:</a:t>
            </a:r>
          </a:p>
          <a:p>
            <a:pPr lvl="1"/>
            <a:r>
              <a:rPr lang="sl-SI" b="1" dirty="0" smtClean="0">
                <a:solidFill>
                  <a:srgbClr val="003399"/>
                </a:solidFill>
              </a:rPr>
              <a:t>KNJIŽEVNOST</a:t>
            </a:r>
          </a:p>
          <a:p>
            <a:pPr lvl="1"/>
            <a:r>
              <a:rPr lang="sl-SI" b="1" dirty="0" smtClean="0">
                <a:solidFill>
                  <a:srgbClr val="003399"/>
                </a:solidFill>
              </a:rPr>
              <a:t>KREATIVNO PISANJE in IZRAŽANJE</a:t>
            </a:r>
          </a:p>
          <a:p>
            <a:pPr lvl="1"/>
            <a:r>
              <a:rPr lang="sl-SI" b="1" dirty="0" smtClean="0">
                <a:solidFill>
                  <a:srgbClr val="003399"/>
                </a:solidFill>
              </a:rPr>
              <a:t>ILUSTRIRANJE </a:t>
            </a:r>
            <a:endParaRPr lang="sl-SI" b="1" dirty="0">
              <a:solidFill>
                <a:srgbClr val="003399"/>
              </a:solidFill>
            </a:endParaRPr>
          </a:p>
          <a:p>
            <a:pPr marL="457200" lvl="1" indent="0">
              <a:buNone/>
            </a:pPr>
            <a:r>
              <a:rPr lang="sl-SI" dirty="0">
                <a:solidFill>
                  <a:srgbClr val="003399"/>
                </a:solidFill>
              </a:rPr>
              <a:t>(mentor, 10 ur, </a:t>
            </a:r>
            <a:r>
              <a:rPr lang="sl-SI" dirty="0" smtClean="0">
                <a:solidFill>
                  <a:srgbClr val="003399"/>
                </a:solidFill>
              </a:rPr>
              <a:t>samostojna izvedba do </a:t>
            </a:r>
            <a:r>
              <a:rPr lang="sl-SI" b="1" dirty="0" smtClean="0">
                <a:solidFill>
                  <a:srgbClr val="C00000"/>
                </a:solidFill>
              </a:rPr>
              <a:t>30. 9. 2016</a:t>
            </a:r>
            <a:r>
              <a:rPr lang="sl-SI" dirty="0" smtClean="0">
                <a:solidFill>
                  <a:srgbClr val="003399"/>
                </a:solidFill>
              </a:rPr>
              <a:t>)</a:t>
            </a:r>
            <a:endParaRPr lang="sl-SI" b="1" dirty="0" smtClean="0">
              <a:solidFill>
                <a:srgbClr val="003399"/>
              </a:solidFill>
            </a:endParaRPr>
          </a:p>
          <a:p>
            <a:pPr lvl="1"/>
            <a:r>
              <a:rPr lang="sl-SI" b="1" dirty="0" smtClean="0">
                <a:solidFill>
                  <a:srgbClr val="003399"/>
                </a:solidFill>
              </a:rPr>
              <a:t>DIGITALNA PISMENOST</a:t>
            </a:r>
          </a:p>
          <a:p>
            <a:pPr lvl="1"/>
            <a:r>
              <a:rPr lang="sl-SI" dirty="0" smtClean="0">
                <a:solidFill>
                  <a:srgbClr val="003399"/>
                </a:solidFill>
              </a:rPr>
              <a:t>JAVNO NASTOPANJE in SAMOPREDSTAVITEV</a:t>
            </a:r>
          </a:p>
          <a:p>
            <a:pPr lvl="1"/>
            <a:r>
              <a:rPr lang="sl-SI" dirty="0" smtClean="0">
                <a:solidFill>
                  <a:srgbClr val="003399"/>
                </a:solidFill>
              </a:rPr>
              <a:t>…</a:t>
            </a:r>
          </a:p>
        </p:txBody>
      </p:sp>
      <p:pic>
        <p:nvPicPr>
          <p:cNvPr id="16387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5100" y="2276475"/>
            <a:ext cx="7215188" cy="259238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b="1" dirty="0" smtClean="0">
                <a:solidFill>
                  <a:srgbClr val="003399"/>
                </a:solidFill>
              </a:rPr>
              <a:t>krepitev kulturne zavesti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 smtClean="0">
                <a:solidFill>
                  <a:srgbClr val="003399"/>
                </a:solidFill>
              </a:rPr>
              <a:t>spoštovanje </a:t>
            </a:r>
            <a:r>
              <a:rPr lang="sl-SI" sz="2800" b="1" dirty="0">
                <a:solidFill>
                  <a:srgbClr val="003399"/>
                </a:solidFill>
              </a:rPr>
              <a:t>pomena kreativnega izražanja zamisli, izkušenj in čustev v različnih medijih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>
                <a:solidFill>
                  <a:srgbClr val="003399"/>
                </a:solidFill>
              </a:rPr>
              <a:t>različna umetniška področja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 err="1">
                <a:solidFill>
                  <a:srgbClr val="003399"/>
                </a:solidFill>
              </a:rPr>
              <a:t>samoizražanje</a:t>
            </a:r>
            <a:endParaRPr lang="sl-SI" sz="2800" b="1" dirty="0">
              <a:solidFill>
                <a:srgbClr val="003399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331641" y="116632"/>
            <a:ext cx="6552728" cy="1902023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3600" b="1" dirty="0"/>
                <a:t>KULTURNA ZAVEST IN IZRAŽANJE</a:t>
              </a:r>
            </a:p>
          </p:txBody>
        </p:sp>
      </p:grpSp>
      <p:pic>
        <p:nvPicPr>
          <p:cNvPr id="3584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ni oblaček 3"/>
          <p:cNvSpPr/>
          <p:nvPr/>
        </p:nvSpPr>
        <p:spPr>
          <a:xfrm>
            <a:off x="3059832" y="4941168"/>
            <a:ext cx="3600400" cy="860037"/>
          </a:xfrm>
          <a:prstGeom prst="wedgeEllipseCallout">
            <a:avLst>
              <a:gd name="adj1" fmla="val -38671"/>
              <a:gd name="adj2" fmla="val -68787"/>
            </a:avLst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l-SI" sz="1400" i="1" dirty="0" smtClean="0">
                <a:solidFill>
                  <a:schemeClr val="tx1"/>
                </a:solidFill>
              </a:rPr>
              <a:t>Ključne kompetence za vseživljenjsko učenje: Evropski referenčni okvir</a:t>
            </a:r>
            <a:r>
              <a:rPr lang="sl-SI" sz="1400" dirty="0" smtClean="0">
                <a:solidFill>
                  <a:schemeClr val="tx1"/>
                </a:solidFill>
              </a:rPr>
              <a:t> (2007)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grpSp>
        <p:nvGrpSpPr>
          <p:cNvPr id="2" name="Skupina 9"/>
          <p:cNvGrpSpPr/>
          <p:nvPr/>
        </p:nvGrpSpPr>
        <p:grpSpPr>
          <a:xfrm>
            <a:off x="1331641" y="116632"/>
            <a:ext cx="6552728" cy="1902023"/>
            <a:chOff x="2844997" y="686"/>
            <a:chExt cx="3959423" cy="1902023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11" name="Elipsa 10"/>
            <p:cNvSpPr/>
            <p:nvPr/>
          </p:nvSpPr>
          <p:spPr>
            <a:xfrm>
              <a:off x="2844997" y="686"/>
              <a:ext cx="3959423" cy="1902023"/>
            </a:xfrm>
            <a:prstGeom prst="ellipse">
              <a:avLst/>
            </a:prstGeom>
            <a:grpFill/>
            <a:ln>
              <a:solidFill>
                <a:srgbClr val="003399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3424841" y="279231"/>
              <a:ext cx="2799735" cy="1344933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3600" b="1" dirty="0"/>
                <a:t>KULTURNA ZAVEST IN IZRAŽANJE</a:t>
              </a:r>
            </a:p>
          </p:txBody>
        </p:sp>
      </p:grpSp>
      <p:pic>
        <p:nvPicPr>
          <p:cNvPr id="35844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lak 12"/>
          <p:cNvSpPr/>
          <p:nvPr/>
        </p:nvSpPr>
        <p:spPr>
          <a:xfrm>
            <a:off x="251520" y="1905000"/>
            <a:ext cx="8797925" cy="4837113"/>
          </a:xfrm>
          <a:prstGeom prst="cloudCallout">
            <a:avLst>
              <a:gd name="adj1" fmla="val -16939"/>
              <a:gd name="adj2" fmla="val -55640"/>
            </a:avLst>
          </a:prstGeom>
          <a:solidFill>
            <a:srgbClr val="00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600" dirty="0" smtClean="0"/>
              <a:t>    Udeleženci</a:t>
            </a:r>
            <a:r>
              <a:rPr lang="sl-SI" sz="2600" dirty="0"/>
              <a:t>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/>
              <a:t>se zavedajo pomena nacionalne kulturne dediščine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/>
              <a:t>spoštujejo in izražajo lastno kulturno identiteto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/>
              <a:t>s pomočjo izbranih knjižnih del iščejo nove možnosti </a:t>
            </a:r>
            <a:r>
              <a:rPr lang="sl-SI" sz="2600" dirty="0" err="1" smtClean="0"/>
              <a:t>samoizražanja</a:t>
            </a:r>
            <a:endParaRPr lang="sl-SI" sz="26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600" dirty="0" smtClean="0"/>
              <a:t>povečujejo svojo soudeležbo v kulturnem življenju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03180"/>
              </p:ext>
            </p:extLst>
          </p:nvPr>
        </p:nvGraphicFramePr>
        <p:xfrm>
          <a:off x="0" y="1916113"/>
          <a:ext cx="9144001" cy="33977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3528"/>
                <a:gridCol w="337264"/>
                <a:gridCol w="2351974"/>
                <a:gridCol w="1090487"/>
                <a:gridCol w="1002917"/>
                <a:gridCol w="2096364"/>
                <a:gridCol w="839018"/>
                <a:gridCol w="922449"/>
              </a:tblGrid>
              <a:tr h="76037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ČASOVNICA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(datum izvedbe in število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izvedenih ur)</a:t>
                      </a:r>
                      <a:endParaRPr lang="sl-SI" sz="105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OPREDELITEV VSEBINSKEGA SKLOPA SREČANJ, TEMA POSAMEZNEGA SREČANJA IN KRATKA VSEBINSKA PREDSTAVITEV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(določitev nalog udeležencev in mentorja)</a:t>
                      </a:r>
                      <a:endParaRPr lang="sl-SI" sz="105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VSEBINSKI </a:t>
                      </a:r>
                      <a:r>
                        <a:rPr lang="sl-SI" sz="1050" b="1" dirty="0" smtClean="0">
                          <a:effectLst/>
                        </a:rPr>
                        <a:t>MODUL </a:t>
                      </a:r>
                      <a:br>
                        <a:rPr lang="sl-SI" sz="1050" b="1" dirty="0" smtClean="0">
                          <a:effectLst/>
                        </a:rPr>
                      </a:br>
                      <a:r>
                        <a:rPr lang="sl-SI" sz="1050" b="1" dirty="0" smtClean="0">
                          <a:effectLst/>
                        </a:rPr>
                        <a:t>(lahko več)</a:t>
                      </a:r>
                      <a:endParaRPr lang="sl-SI" sz="105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KLJUČNA KOMPETENCA (Evropski referenčni okvir)</a:t>
                      </a:r>
                      <a:endParaRPr lang="sl-SI" sz="105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CILJI, KI JIH UDELEŽENCI DOSEŽEJO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(cca. </a:t>
                      </a:r>
                      <a:r>
                        <a:rPr lang="sl-SI" sz="1050" b="1" smtClean="0">
                          <a:effectLst/>
                        </a:rPr>
                        <a:t>3-5</a:t>
                      </a:r>
                      <a:r>
                        <a:rPr lang="sl-SI" sz="1050" b="1" dirty="0">
                          <a:effectLst/>
                        </a:rPr>
                        <a:t>)</a:t>
                      </a:r>
                      <a:endParaRPr lang="sl-SI" sz="105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PREDVIDENA UPORABA GRADIV</a:t>
                      </a:r>
                      <a:endParaRPr lang="sl-SI" sz="105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r>
                        <a:rPr lang="sl-SI" sz="1050" b="1" dirty="0">
                          <a:effectLst/>
                        </a:rPr>
                        <a:t>PREDVIDEN GOST NA SREČANJU</a:t>
                      </a:r>
                      <a:endParaRPr lang="sl-SI" sz="1050" b="1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8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9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8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05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730" algn="l"/>
                          <a:tab pos="252095" algn="l"/>
                          <a:tab pos="377825" algn="l"/>
                        </a:tabLst>
                      </a:pPr>
                      <a:endParaRPr lang="sl-SI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011" marR="26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03" name="Naslov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/>
          <a:lstStyle/>
          <a:p>
            <a:r>
              <a:rPr lang="sl-SI" b="1" smtClean="0">
                <a:solidFill>
                  <a:srgbClr val="003399"/>
                </a:solidFill>
              </a:rPr>
              <a:t>NAČRT USPOSABLJANJA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088232"/>
          </a:xfrm>
        </p:spPr>
        <p:txBody>
          <a:bodyPr/>
          <a:lstStyle/>
          <a:p>
            <a:r>
              <a:rPr lang="sl-SI" sz="5400" b="1" dirty="0" smtClean="0">
                <a:solidFill>
                  <a:srgbClr val="003399"/>
                </a:solidFill>
              </a:rPr>
              <a:t>HVALA ZA POZORNOST in USPEŠNO DELO!</a:t>
            </a:r>
          </a:p>
        </p:txBody>
      </p:sp>
      <p:pic>
        <p:nvPicPr>
          <p:cNvPr id="28675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un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1447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>
                <a:solidFill>
                  <a:srgbClr val="003399"/>
                </a:solidFill>
              </a:rPr>
              <a:t>IZVEDBA PROGRAMA</a:t>
            </a:r>
          </a:p>
        </p:txBody>
      </p:sp>
      <p:sp>
        <p:nvSpPr>
          <p:cNvPr id="1741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>
                <a:solidFill>
                  <a:srgbClr val="003399"/>
                </a:solidFill>
              </a:rPr>
              <a:t>80 pedagoških ur (40 x 2 uri)</a:t>
            </a:r>
          </a:p>
          <a:p>
            <a:r>
              <a:rPr lang="sl-SI" sz="2400" dirty="0" smtClean="0">
                <a:solidFill>
                  <a:srgbClr val="003399"/>
                </a:solidFill>
              </a:rPr>
              <a:t>majhne skupine (najmanj 7 udeležencev)</a:t>
            </a:r>
          </a:p>
          <a:p>
            <a:r>
              <a:rPr lang="sl-SI" sz="2400" dirty="0" smtClean="0">
                <a:solidFill>
                  <a:srgbClr val="003399"/>
                </a:solidFill>
              </a:rPr>
              <a:t>gostje:</a:t>
            </a:r>
          </a:p>
          <a:p>
            <a:pPr lvl="1"/>
            <a:r>
              <a:rPr lang="sl-SI" sz="2000" dirty="0" smtClean="0">
                <a:solidFill>
                  <a:srgbClr val="003399"/>
                </a:solidFill>
              </a:rPr>
              <a:t>srečanja s priznanimi slovenskimi ustvarjalci s knjižnega področja </a:t>
            </a:r>
            <a:br>
              <a:rPr lang="sl-SI" sz="2000" dirty="0" smtClean="0">
                <a:solidFill>
                  <a:srgbClr val="003399"/>
                </a:solidFill>
              </a:rPr>
            </a:br>
            <a:r>
              <a:rPr lang="sl-SI" sz="2000" dirty="0" smtClean="0">
                <a:solidFill>
                  <a:srgbClr val="003399"/>
                </a:solidFill>
              </a:rPr>
              <a:t>(10 ur)</a:t>
            </a:r>
          </a:p>
          <a:p>
            <a:pPr lvl="1"/>
            <a:r>
              <a:rPr lang="sl-SI" sz="2000" dirty="0" smtClean="0">
                <a:solidFill>
                  <a:srgbClr val="003399"/>
                </a:solidFill>
              </a:rPr>
              <a:t>srečanja z drugimi zunanjimi strokovnjaki na temo obravnavanega knjižnega dela (10 ur)</a:t>
            </a:r>
          </a:p>
          <a:p>
            <a:endParaRPr lang="sl-SI" sz="2400" dirty="0" smtClean="0">
              <a:solidFill>
                <a:srgbClr val="003399"/>
              </a:solidFill>
            </a:endParaRPr>
          </a:p>
          <a:p>
            <a:pPr>
              <a:buFont typeface="Arial" charset="0"/>
              <a:buNone/>
            </a:pPr>
            <a:r>
              <a:rPr lang="sl-SI" sz="2800" b="1" dirty="0" smtClean="0">
                <a:solidFill>
                  <a:srgbClr val="C00000"/>
                </a:solidFill>
              </a:rPr>
              <a:t>ZAKLJUČEK</a:t>
            </a:r>
            <a:r>
              <a:rPr lang="sl-SI" sz="2800" dirty="0" smtClean="0">
                <a:solidFill>
                  <a:srgbClr val="C00000"/>
                </a:solidFill>
              </a:rPr>
              <a:t>:</a:t>
            </a:r>
            <a:r>
              <a:rPr lang="sl-SI" sz="28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sl-SI" sz="2300" dirty="0" smtClean="0">
                <a:solidFill>
                  <a:srgbClr val="003399"/>
                </a:solidFill>
              </a:rPr>
              <a:t>potrdilo o uspešno zaključenem programu usposabljanja</a:t>
            </a:r>
          </a:p>
          <a:p>
            <a:r>
              <a:rPr lang="sl-SI" sz="2300" dirty="0" smtClean="0">
                <a:solidFill>
                  <a:srgbClr val="003399"/>
                </a:solidFill>
              </a:rPr>
              <a:t>izid zbornika besedil in likovnih del udeležencev</a:t>
            </a:r>
          </a:p>
        </p:txBody>
      </p:sp>
      <p:pic>
        <p:nvPicPr>
          <p:cNvPr id="17411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slov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b="1" smtClean="0">
                <a:solidFill>
                  <a:srgbClr val="003399"/>
                </a:solidFill>
              </a:rPr>
              <a:t>POTEK DELA MENTORJEV</a:t>
            </a:r>
          </a:p>
        </p:txBody>
      </p:sp>
      <p:sp>
        <p:nvSpPr>
          <p:cNvPr id="39939" name="Ograda vsebin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sl-SI" sz="2000" dirty="0" smtClean="0">
                <a:solidFill>
                  <a:srgbClr val="003399"/>
                </a:solidFill>
              </a:rPr>
              <a:t>opravljen seminar za mentorje</a:t>
            </a:r>
          </a:p>
          <a:p>
            <a:r>
              <a:rPr lang="sl-SI" sz="2000" dirty="0" smtClean="0">
                <a:solidFill>
                  <a:srgbClr val="003399"/>
                </a:solidFill>
              </a:rPr>
              <a:t>izdelava načrta usposabljanja (mentor po dogovoru  z morebitnim mentorjem za modul ilustriranja + strokovni sodelavec sodelujoče institucije): </a:t>
            </a:r>
            <a:r>
              <a:rPr lang="sl-SI" sz="2000" b="1" dirty="0" smtClean="0">
                <a:solidFill>
                  <a:srgbClr val="C00000"/>
                </a:solidFill>
              </a:rPr>
              <a:t>do 26. 6. 2016</a:t>
            </a:r>
          </a:p>
          <a:p>
            <a:r>
              <a:rPr lang="sl-SI" sz="2000" dirty="0" smtClean="0">
                <a:solidFill>
                  <a:srgbClr val="003399"/>
                </a:solidFill>
              </a:rPr>
              <a:t>izvedba delavnic: </a:t>
            </a:r>
            <a:r>
              <a:rPr lang="sl-SI" sz="2000" b="1" dirty="0" smtClean="0">
                <a:solidFill>
                  <a:srgbClr val="C00000"/>
                </a:solidFill>
              </a:rPr>
              <a:t>od 27. 6. 2016 do 18. 12. 2016</a:t>
            </a:r>
            <a:r>
              <a:rPr lang="sl-SI" sz="2000" b="1" dirty="0" smtClean="0">
                <a:solidFill>
                  <a:srgbClr val="003399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sl-SI" sz="2000" dirty="0" smtClean="0">
                <a:solidFill>
                  <a:srgbClr val="003399"/>
                </a:solidFill>
              </a:rPr>
              <a:t>	(izdelava časovnega razporeda)</a:t>
            </a:r>
            <a:endParaRPr lang="sl-SI" sz="2000" b="1" dirty="0" smtClean="0">
              <a:solidFill>
                <a:srgbClr val="003399"/>
              </a:solidFill>
            </a:endParaRPr>
          </a:p>
          <a:p>
            <a:r>
              <a:rPr lang="sl-SI" sz="2000" dirty="0" smtClean="0">
                <a:solidFill>
                  <a:srgbClr val="003399"/>
                </a:solidFill>
              </a:rPr>
              <a:t>lista prisotnosti udeležencev delavnic</a:t>
            </a:r>
          </a:p>
          <a:p>
            <a:r>
              <a:rPr lang="sl-SI" sz="2000" dirty="0" smtClean="0">
                <a:solidFill>
                  <a:srgbClr val="003399"/>
                </a:solidFill>
              </a:rPr>
              <a:t>mesečno do </a:t>
            </a:r>
            <a:r>
              <a:rPr lang="sl-SI" sz="2000" b="1" dirty="0" smtClean="0">
                <a:solidFill>
                  <a:srgbClr val="C00000"/>
                </a:solidFill>
              </a:rPr>
              <a:t>vključno 5. v mesecu</a:t>
            </a:r>
            <a:r>
              <a:rPr lang="sl-SI" sz="2000" dirty="0" smtClean="0">
                <a:solidFill>
                  <a:srgbClr val="C00000"/>
                </a:solidFill>
              </a:rPr>
              <a:t> </a:t>
            </a:r>
            <a:r>
              <a:rPr lang="sl-SI" sz="2000" dirty="0" smtClean="0">
                <a:solidFill>
                  <a:srgbClr val="003399"/>
                </a:solidFill>
              </a:rPr>
              <a:t>oddaja</a:t>
            </a:r>
          </a:p>
          <a:p>
            <a:pPr lvl="1"/>
            <a:r>
              <a:rPr lang="sl-SI" sz="1600" dirty="0" smtClean="0">
                <a:solidFill>
                  <a:srgbClr val="003399"/>
                </a:solidFill>
              </a:rPr>
              <a:t>fizične osebe: zahtevek za izplačilo honorarja za opravljeno delo preteklega meseca z obveznimi prilogami (poročilo o delu, uporabljeno gradivo, izjava zavarovanca)</a:t>
            </a:r>
          </a:p>
          <a:p>
            <a:pPr lvl="1"/>
            <a:r>
              <a:rPr lang="sl-SI" sz="1600" dirty="0" smtClean="0">
                <a:solidFill>
                  <a:srgbClr val="003399"/>
                </a:solidFill>
              </a:rPr>
              <a:t>samozaposleni v kulturni/s. p.: e-račun, </a:t>
            </a:r>
            <a:r>
              <a:rPr lang="sl-SI" sz="1600" dirty="0">
                <a:solidFill>
                  <a:srgbClr val="003399"/>
                </a:solidFill>
              </a:rPr>
              <a:t>poročilo o delu, uporabljeno </a:t>
            </a:r>
            <a:r>
              <a:rPr lang="sl-SI" sz="1600" dirty="0" smtClean="0">
                <a:solidFill>
                  <a:srgbClr val="003399"/>
                </a:solidFill>
              </a:rPr>
              <a:t>gradivo</a:t>
            </a:r>
          </a:p>
          <a:p>
            <a:pPr>
              <a:buFont typeface="Arial" charset="0"/>
              <a:buNone/>
            </a:pPr>
            <a:r>
              <a:rPr lang="sl-SI" sz="2000" dirty="0" smtClean="0">
                <a:solidFill>
                  <a:srgbClr val="003399"/>
                </a:solidFill>
              </a:rPr>
              <a:t>	</a:t>
            </a:r>
            <a:r>
              <a:rPr lang="sl-SI" sz="2000" b="1" dirty="0" smtClean="0">
                <a:solidFill>
                  <a:srgbClr val="003399"/>
                </a:solidFill>
              </a:rPr>
              <a:t>IZJEMA: </a:t>
            </a:r>
          </a:p>
          <a:p>
            <a:pPr>
              <a:buFont typeface="Arial" charset="0"/>
              <a:buNone/>
            </a:pPr>
            <a:r>
              <a:rPr lang="sl-SI" sz="2000" dirty="0" smtClean="0">
                <a:solidFill>
                  <a:srgbClr val="003399"/>
                </a:solidFill>
              </a:rPr>
              <a:t>	december: oddaja zahtevka za decembrsko delo do vključno</a:t>
            </a:r>
          </a:p>
          <a:p>
            <a:pPr>
              <a:buFont typeface="Arial" charset="0"/>
              <a:buNone/>
            </a:pPr>
            <a:r>
              <a:rPr lang="sl-SI" sz="2000" dirty="0">
                <a:solidFill>
                  <a:srgbClr val="003399"/>
                </a:solidFill>
              </a:rPr>
              <a:t>	</a:t>
            </a:r>
            <a:r>
              <a:rPr lang="sl-SI" sz="2000" b="1" dirty="0" smtClean="0">
                <a:solidFill>
                  <a:srgbClr val="C00000"/>
                </a:solidFill>
              </a:rPr>
              <a:t>19. 12. 2016</a:t>
            </a:r>
          </a:p>
          <a:p>
            <a:endParaRPr lang="sl-SI" sz="2400" b="1" dirty="0" smtClean="0">
              <a:solidFill>
                <a:srgbClr val="003399"/>
              </a:solidFill>
            </a:endParaRPr>
          </a:p>
        </p:txBody>
      </p:sp>
      <p:pic>
        <p:nvPicPr>
          <p:cNvPr id="39940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362950" cy="49244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dirty="0" smtClean="0">
                <a:solidFill>
                  <a:srgbClr val="003399"/>
                </a:solidFill>
              </a:rPr>
              <a:t>tripartitne pogodbe (načrti usposabljanja)</a:t>
            </a:r>
          </a:p>
          <a:p>
            <a:pPr>
              <a:lnSpc>
                <a:spcPct val="90000"/>
              </a:lnSpc>
            </a:pPr>
            <a:r>
              <a:rPr lang="sl-SI" dirty="0" smtClean="0">
                <a:solidFill>
                  <a:srgbClr val="003399"/>
                </a:solidFill>
              </a:rPr>
              <a:t>avtorske pogodbe (mentorji, ilustratorji, gostje delavnic)</a:t>
            </a:r>
          </a:p>
          <a:p>
            <a:pPr lvl="1">
              <a:lnSpc>
                <a:spcPct val="90000"/>
              </a:lnSpc>
            </a:pPr>
            <a:r>
              <a:rPr lang="sl-SI" dirty="0">
                <a:solidFill>
                  <a:srgbClr val="003399"/>
                </a:solidFill>
              </a:rPr>
              <a:t>s</a:t>
            </a:r>
            <a:r>
              <a:rPr lang="sl-SI" dirty="0" smtClean="0">
                <a:solidFill>
                  <a:srgbClr val="003399"/>
                </a:solidFill>
              </a:rPr>
              <a:t>amozaposleni v kulturi, s. p., fizične osebe</a:t>
            </a:r>
          </a:p>
          <a:p>
            <a:pPr lvl="1">
              <a:lnSpc>
                <a:spcPct val="90000"/>
              </a:lnSpc>
            </a:pPr>
            <a:r>
              <a:rPr lang="sl-SI" dirty="0" smtClean="0">
                <a:solidFill>
                  <a:srgbClr val="003399"/>
                </a:solidFill>
              </a:rPr>
              <a:t>skrbnici pogodb: Zarika ali Mojca</a:t>
            </a:r>
          </a:p>
          <a:p>
            <a:pPr>
              <a:lnSpc>
                <a:spcPct val="90000"/>
              </a:lnSpc>
            </a:pPr>
            <a:endParaRPr lang="sl-SI" dirty="0" smtClean="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</a:pPr>
            <a:endParaRPr lang="sl-SI" dirty="0" smtClean="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</a:pPr>
            <a:endParaRPr lang="sl-SI" sz="2400" dirty="0" smtClean="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</a:pPr>
            <a:r>
              <a:rPr lang="sl-SI" sz="2400" dirty="0" smtClean="0">
                <a:solidFill>
                  <a:srgbClr val="003399"/>
                </a:solidFill>
              </a:rPr>
              <a:t>pomoč </a:t>
            </a:r>
            <a:r>
              <a:rPr lang="sl-SI" sz="2400" dirty="0">
                <a:solidFill>
                  <a:srgbClr val="003399"/>
                </a:solidFill>
              </a:rPr>
              <a:t>pri organizaciji </a:t>
            </a:r>
            <a:r>
              <a:rPr lang="sl-SI" sz="2400" dirty="0" smtClean="0">
                <a:solidFill>
                  <a:srgbClr val="003399"/>
                </a:solidFill>
              </a:rPr>
              <a:t>delavnic, usklajevanju </a:t>
            </a:r>
            <a:r>
              <a:rPr lang="sl-SI" sz="2400" dirty="0" err="1" smtClean="0">
                <a:solidFill>
                  <a:srgbClr val="003399"/>
                </a:solidFill>
              </a:rPr>
              <a:t>časovnic</a:t>
            </a:r>
            <a:r>
              <a:rPr lang="sl-SI" sz="2400" dirty="0" smtClean="0">
                <a:solidFill>
                  <a:srgbClr val="003399"/>
                </a:solidFill>
              </a:rPr>
              <a:t>, dogovarjanju s strokovnimi sodelavci institucij,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l-SI" sz="2400" dirty="0" smtClean="0">
                <a:solidFill>
                  <a:srgbClr val="003399"/>
                </a:solidFill>
              </a:rPr>
              <a:t>     komuniciranju </a:t>
            </a:r>
            <a:r>
              <a:rPr lang="sl-SI" sz="2400" dirty="0">
                <a:solidFill>
                  <a:srgbClr val="003399"/>
                </a:solidFill>
              </a:rPr>
              <a:t>s predvidenimi gosti </a:t>
            </a:r>
            <a:r>
              <a:rPr lang="sl-SI" sz="2400" dirty="0" smtClean="0">
                <a:solidFill>
                  <a:srgbClr val="003399"/>
                </a:solidFill>
              </a:rPr>
              <a:t>(pogodbe)</a:t>
            </a:r>
          </a:p>
        </p:txBody>
      </p:sp>
      <p:sp>
        <p:nvSpPr>
          <p:cNvPr id="1843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3399"/>
                </a:solidFill>
              </a:rPr>
              <a:t>ORGANIZACIJSKI VIDIK</a:t>
            </a:r>
          </a:p>
        </p:txBody>
      </p:sp>
      <p:pic>
        <p:nvPicPr>
          <p:cNvPr id="18438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ni oblaček 3"/>
          <p:cNvSpPr/>
          <p:nvPr/>
        </p:nvSpPr>
        <p:spPr>
          <a:xfrm>
            <a:off x="539552" y="3678668"/>
            <a:ext cx="3888432" cy="830452"/>
          </a:xfrm>
          <a:prstGeom prst="wedgeEllipseCallout">
            <a:avLst>
              <a:gd name="adj1" fmla="val 38856"/>
              <a:gd name="adj2" fmla="val -72197"/>
            </a:avLst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l-SI" sz="1400" dirty="0" smtClean="0">
                <a:solidFill>
                  <a:srgbClr val="000000"/>
                </a:solidFill>
              </a:rPr>
              <a:t>E</a:t>
            </a:r>
            <a:r>
              <a:rPr lang="sl-SI" sz="1400" dirty="0" smtClean="0">
                <a:solidFill>
                  <a:srgbClr val="C00000"/>
                </a:solidFill>
              </a:rPr>
              <a:t>: </a:t>
            </a:r>
            <a:r>
              <a:rPr lang="sl-SI" sz="1400" dirty="0" err="1" smtClean="0">
                <a:solidFill>
                  <a:srgbClr val="C00000"/>
                </a:solidFill>
                <a:hlinkClick r:id="rId4"/>
              </a:rPr>
              <a:t>zarika.snoj.verbovsek@revije.s</a:t>
            </a:r>
            <a:r>
              <a:rPr lang="sl-SI" sz="1400" dirty="0" err="1" smtClean="0">
                <a:solidFill>
                  <a:srgbClr val="000000"/>
                </a:solidFill>
                <a:hlinkClick r:id="rId4"/>
              </a:rPr>
              <a:t>i</a:t>
            </a:r>
            <a:endParaRPr lang="sl-SI" sz="1400" dirty="0" smtClean="0">
              <a:solidFill>
                <a:srgbClr val="000000"/>
              </a:solidFill>
            </a:endParaRPr>
          </a:p>
          <a:p>
            <a:pPr algn="ctr"/>
            <a:r>
              <a:rPr lang="sl-SI" sz="1600" dirty="0" smtClean="0"/>
              <a:t>T: (01</a:t>
            </a:r>
            <a:r>
              <a:rPr lang="sl-SI" sz="1600" dirty="0"/>
              <a:t>) 478 79 75</a:t>
            </a:r>
            <a:endParaRPr lang="sl-SI" sz="1600" dirty="0">
              <a:solidFill>
                <a:srgbClr val="000000"/>
              </a:solidFill>
            </a:endParaRPr>
          </a:p>
        </p:txBody>
      </p:sp>
      <p:sp>
        <p:nvSpPr>
          <p:cNvPr id="11" name="Ovalni oblaček 3"/>
          <p:cNvSpPr/>
          <p:nvPr/>
        </p:nvSpPr>
        <p:spPr>
          <a:xfrm>
            <a:off x="4851736" y="3645024"/>
            <a:ext cx="3888432" cy="860037"/>
          </a:xfrm>
          <a:prstGeom prst="wedgeEllipseCallout">
            <a:avLst>
              <a:gd name="adj1" fmla="val -38671"/>
              <a:gd name="adj2" fmla="val -68787"/>
            </a:avLst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l-SI" sz="1400" dirty="0" smtClean="0">
                <a:solidFill>
                  <a:srgbClr val="000000"/>
                </a:solidFill>
              </a:rPr>
              <a:t>E: </a:t>
            </a:r>
            <a:r>
              <a:rPr lang="sl-SI" sz="1400" dirty="0" err="1" smtClean="0">
                <a:solidFill>
                  <a:srgbClr val="C00000"/>
                </a:solidFill>
                <a:hlinkClick r:id="rId5"/>
              </a:rPr>
              <a:t>mojca.bergant.drazetic@revije.si</a:t>
            </a:r>
            <a:endParaRPr lang="sl-SI" sz="1400" dirty="0" smtClean="0">
              <a:solidFill>
                <a:srgbClr val="C00000"/>
              </a:solidFill>
            </a:endParaRPr>
          </a:p>
          <a:p>
            <a:pPr algn="ctr"/>
            <a:r>
              <a:rPr lang="sl-SI" sz="1600" dirty="0" smtClean="0">
                <a:solidFill>
                  <a:srgbClr val="000000"/>
                </a:solidFill>
              </a:rPr>
              <a:t>T: </a:t>
            </a:r>
            <a:r>
              <a:rPr lang="sl-SI" sz="1600" dirty="0"/>
              <a:t> (01) 478 79 30</a:t>
            </a:r>
            <a:endParaRPr lang="sl-SI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3399"/>
                </a:solidFill>
              </a:rPr>
              <a:t>IZBOR LITERATURE</a:t>
            </a:r>
          </a:p>
        </p:txBody>
      </p:sp>
      <p:sp>
        <p:nvSpPr>
          <p:cNvPr id="1945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600" dirty="0" smtClean="0">
                <a:solidFill>
                  <a:srgbClr val="003399"/>
                </a:solidFill>
              </a:rPr>
              <a:t>10 knjig letno/posamezno skupino (tiskane in e-knjige)</a:t>
            </a:r>
          </a:p>
          <a:p>
            <a:r>
              <a:rPr lang="sl-SI" sz="2600" dirty="0">
                <a:solidFill>
                  <a:srgbClr val="003399"/>
                </a:solidFill>
              </a:rPr>
              <a:t>kroženje </a:t>
            </a:r>
            <a:r>
              <a:rPr lang="sl-SI" sz="2600" dirty="0" smtClean="0">
                <a:solidFill>
                  <a:srgbClr val="003399"/>
                </a:solidFill>
              </a:rPr>
              <a:t>knjig </a:t>
            </a:r>
            <a:r>
              <a:rPr lang="sl-SI" sz="2600" dirty="0">
                <a:solidFill>
                  <a:srgbClr val="003399"/>
                </a:solidFill>
              </a:rPr>
              <a:t>in bralnikov med skupinami (časovni razpored, organizacija)</a:t>
            </a:r>
          </a:p>
          <a:p>
            <a:r>
              <a:rPr lang="sl-SI" sz="2600" dirty="0" smtClean="0">
                <a:solidFill>
                  <a:srgbClr val="003399"/>
                </a:solidFill>
              </a:rPr>
              <a:t>priporočena </a:t>
            </a:r>
            <a:r>
              <a:rPr lang="sl-SI" sz="2600" dirty="0">
                <a:solidFill>
                  <a:srgbClr val="003399"/>
                </a:solidFill>
              </a:rPr>
              <a:t>knjižna dela (JAK RS): 9 naslovov, zbirka Lahko branje, e-knjige (prosto dostopne, nakup)</a:t>
            </a:r>
          </a:p>
          <a:p>
            <a:r>
              <a:rPr lang="sl-SI" sz="2600" dirty="0">
                <a:solidFill>
                  <a:srgbClr val="003399"/>
                </a:solidFill>
              </a:rPr>
              <a:t>možnost nakupa do 14 dodatnih del po izboru mentorjev </a:t>
            </a:r>
          </a:p>
          <a:p>
            <a:pPr>
              <a:buNone/>
            </a:pPr>
            <a:r>
              <a:rPr lang="sl-SI" sz="2600" dirty="0">
                <a:solidFill>
                  <a:srgbClr val="003399"/>
                </a:solidFill>
              </a:rPr>
              <a:t>	(</a:t>
            </a:r>
            <a:r>
              <a:rPr lang="sl-SI" sz="2600" b="1" dirty="0">
                <a:solidFill>
                  <a:srgbClr val="C00000"/>
                </a:solidFill>
              </a:rPr>
              <a:t>POMEMBNO</a:t>
            </a:r>
            <a:r>
              <a:rPr lang="sl-SI" sz="2600" dirty="0">
                <a:solidFill>
                  <a:srgbClr val="003399"/>
                </a:solidFill>
              </a:rPr>
              <a:t>: medsebojna uskladitev)</a:t>
            </a:r>
          </a:p>
          <a:p>
            <a:r>
              <a:rPr lang="sl-SI" sz="2600" dirty="0" smtClean="0">
                <a:solidFill>
                  <a:srgbClr val="003399"/>
                </a:solidFill>
              </a:rPr>
              <a:t>izbor knjig prilagojen udeležencem</a:t>
            </a:r>
          </a:p>
          <a:p>
            <a:pPr>
              <a:buFont typeface="Arial" charset="0"/>
              <a:buNone/>
            </a:pPr>
            <a:r>
              <a:rPr lang="sl-SI" sz="2600" dirty="0" smtClean="0">
                <a:solidFill>
                  <a:srgbClr val="003399"/>
                </a:solidFill>
              </a:rPr>
              <a:t>	(</a:t>
            </a:r>
            <a:r>
              <a:rPr lang="sl-SI" sz="2600" b="1" dirty="0" smtClean="0">
                <a:solidFill>
                  <a:srgbClr val="C00000"/>
                </a:solidFill>
              </a:rPr>
              <a:t>POMEMBNO</a:t>
            </a:r>
            <a:r>
              <a:rPr lang="sl-SI" sz="2600" dirty="0" smtClean="0">
                <a:solidFill>
                  <a:srgbClr val="003399"/>
                </a:solidFill>
              </a:rPr>
              <a:t>: dostopnost knjige)</a:t>
            </a:r>
          </a:p>
          <a:p>
            <a:endParaRPr lang="sl-SI" sz="2600" dirty="0" smtClean="0">
              <a:solidFill>
                <a:srgbClr val="003399"/>
              </a:solidFill>
            </a:endParaRPr>
          </a:p>
        </p:txBody>
      </p:sp>
      <p:pic>
        <p:nvPicPr>
          <p:cNvPr id="19459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grada vsebine 2"/>
          <p:cNvSpPr>
            <a:spLocks noGrp="1"/>
          </p:cNvSpPr>
          <p:nvPr>
            <p:ph idx="1"/>
          </p:nvPr>
        </p:nvSpPr>
        <p:spPr>
          <a:xfrm>
            <a:off x="4211960" y="1571366"/>
            <a:ext cx="4248472" cy="4998255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Vladimir Bartol: </a:t>
            </a:r>
            <a:r>
              <a:rPr lang="sl-SI" i="1" dirty="0" err="1" smtClean="0">
                <a:solidFill>
                  <a:srgbClr val="C00000"/>
                </a:solidFill>
              </a:rPr>
              <a:t>Alamut</a:t>
            </a:r>
            <a:endParaRPr lang="sl-SI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i="1" dirty="0">
              <a:solidFill>
                <a:srgbClr val="003399"/>
              </a:solidFill>
            </a:endParaRPr>
          </a:p>
          <a:p>
            <a:r>
              <a:rPr lang="sl-SI" sz="2400" dirty="0"/>
              <a:t>Založba: Sanje</a:t>
            </a:r>
          </a:p>
          <a:p>
            <a:r>
              <a:rPr lang="sl-SI" sz="2400" dirty="0"/>
              <a:t>Leto izida: 2016</a:t>
            </a:r>
          </a:p>
          <a:p>
            <a:r>
              <a:rPr lang="sl-SI" sz="2400" dirty="0"/>
              <a:t>Število strani: 462</a:t>
            </a:r>
          </a:p>
          <a:p>
            <a:r>
              <a:rPr lang="sl-SI" sz="2400" dirty="0"/>
              <a:t>Žanr: zgodovinski roman</a:t>
            </a:r>
          </a:p>
          <a:p>
            <a:pPr marL="0" indent="0">
              <a:buNone/>
            </a:pPr>
            <a:endParaRPr lang="sl-SI" dirty="0" smtClean="0">
              <a:solidFill>
                <a:srgbClr val="003399"/>
              </a:solidFill>
            </a:endParaRPr>
          </a:p>
        </p:txBody>
      </p:sp>
      <p:pic>
        <p:nvPicPr>
          <p:cNvPr id="20482" name="Ograda vseb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44512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Uporabnik\Desktop\MOJCA\VKLJUČUJEMO IN AKTIVIRAMO!\Seminar za mentorje\Seminar - Zarika in Mojca\Naslovke\Bartol Vladimir-Alamut-naslovni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71366"/>
            <a:ext cx="3240360" cy="499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rgbClr val="003399"/>
            </a:solidFill>
          </a:ln>
        </p:spPr>
        <p:txBody>
          <a:bodyPr/>
          <a:lstStyle/>
          <a:p>
            <a:r>
              <a:rPr lang="sl-SI" b="1" dirty="0" smtClean="0">
                <a:solidFill>
                  <a:srgbClr val="003399"/>
                </a:solidFill>
              </a:rPr>
              <a:t>PRIPOROČENA KNJIŽNA DELA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1942</Words>
  <Application>Microsoft Office PowerPoint</Application>
  <PresentationFormat>Diaprojekcija na zaslonu (4:3)</PresentationFormat>
  <Paragraphs>320</Paragraphs>
  <Slides>43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4" baseType="lpstr">
      <vt:lpstr>Officeova tema</vt:lpstr>
      <vt:lpstr>PowerPointova predstavitev</vt:lpstr>
      <vt:lpstr>Predstavitev vsebinskih in organizacijskih vidikov projekta </vt:lpstr>
      <vt:lpstr>O PROJEKTU</vt:lpstr>
      <vt:lpstr>VSEBINA PROJEKTA</vt:lpstr>
      <vt:lpstr>IZVEDBA PROGRAMA</vt:lpstr>
      <vt:lpstr>POTEK DELA MENTORJEV</vt:lpstr>
      <vt:lpstr>ORGANIZACIJSKI VIDIK</vt:lpstr>
      <vt:lpstr>IZBOR LITERATURE</vt:lpstr>
      <vt:lpstr>PRIPOROČENA KNJIŽNA DELA</vt:lpstr>
      <vt:lpstr>Vladimir Bartol: Alamut</vt:lpstr>
      <vt:lpstr>PowerPointova predstavitev</vt:lpstr>
      <vt:lpstr>Stanka Hrastelj: Igranje</vt:lpstr>
      <vt:lpstr>PowerPointova predstavitev</vt:lpstr>
      <vt:lpstr>Drago Jančar: To noč sem jo videl</vt:lpstr>
      <vt:lpstr>PowerPointova predstavitev</vt:lpstr>
      <vt:lpstr>Na poti do lastne sobe</vt:lpstr>
      <vt:lpstr>PowerPointova predstavitev</vt:lpstr>
      <vt:lpstr>Marjan Tomšič: Grenko morje</vt:lpstr>
      <vt:lpstr>PowerPointova predstavitev</vt:lpstr>
      <vt:lpstr>Boštjan Videmšek: Na begu</vt:lpstr>
      <vt:lpstr>PowerPointova predstavitev</vt:lpstr>
      <vt:lpstr>Andrej Rozman Roza: Živalska kmetija</vt:lpstr>
      <vt:lpstr>PowerPointova predstavitev</vt:lpstr>
      <vt:lpstr>Suzana Tratnik: Ime mi je Damjan</vt:lpstr>
      <vt:lpstr>PowerPointova predstavitev</vt:lpstr>
      <vt:lpstr>Goran Vojnović: Jugoslavija, moja dežela</vt:lpstr>
      <vt:lpstr>PowerPointova predstavitev</vt:lpstr>
      <vt:lpstr>Priporočene e-knjige</vt:lpstr>
      <vt:lpstr>NAČRT USPOSABLJANJA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NAČRT USPOSABLJANJA</vt:lpstr>
      <vt:lpstr>HVALA ZA POZORNOST in USPEŠNO DELO!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VKLJUČUJEMO IN AKTIVIRAMO!</dc:title>
  <dc:creator>Uporabnik</dc:creator>
  <cp:lastModifiedBy>Uporabnik</cp:lastModifiedBy>
  <cp:revision>161</cp:revision>
  <dcterms:created xsi:type="dcterms:W3CDTF">2016-06-02T12:27:08Z</dcterms:created>
  <dcterms:modified xsi:type="dcterms:W3CDTF">2016-06-13T05:54:27Z</dcterms:modified>
</cp:coreProperties>
</file>