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3" r:id="rId2"/>
    <p:sldId id="312" r:id="rId3"/>
    <p:sldId id="315" r:id="rId4"/>
    <p:sldId id="279" r:id="rId5"/>
    <p:sldId id="316" r:id="rId6"/>
    <p:sldId id="317" r:id="rId7"/>
    <p:sldId id="289" r:id="rId8"/>
    <p:sldId id="318" r:id="rId9"/>
    <p:sldId id="319" r:id="rId10"/>
  </p:sldIdLst>
  <p:sldSz cx="9144000" cy="6858000" type="screen4x3"/>
  <p:notesSz cx="6797675" cy="9926638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rez sloga, brez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tski slog 1 – poudarek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Svetel slog 1 – poudarek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vetel slo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rednji slog 4 – poudarek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Srednji slog 1 – poudarek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Srednji slo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39" autoAdjust="0"/>
    <p:restoredTop sz="92007" autoAdjust="0"/>
  </p:normalViewPr>
  <p:slideViewPr>
    <p:cSldViewPr>
      <p:cViewPr>
        <p:scale>
          <a:sx n="101" d="100"/>
          <a:sy n="101" d="100"/>
        </p:scale>
        <p:origin x="-797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8E84B-53C9-4E65-A099-DCA312EED0FA}" type="datetimeFigureOut">
              <a:rPr lang="sl-SI" smtClean="0"/>
              <a:t>14.12.2016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909D2-EADC-4FA5-B690-BD1F014A9D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743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AC6F8-4F7B-4184-9270-12E33B31AE01}" type="datetimeFigureOut">
              <a:rPr lang="sl-SI" smtClean="0"/>
              <a:pPr/>
              <a:t>14.12.2016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90B6B-3A0F-4695-8C48-05830D27C6E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9504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90B6B-3A0F-4695-8C48-05830D27C6E5}" type="slidenum">
              <a:rPr lang="sl-SI" smtClean="0"/>
              <a:pPr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1366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90B6B-3A0F-4695-8C48-05830D27C6E5}" type="slidenum">
              <a:rPr lang="sl-SI" smtClean="0"/>
              <a:pPr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9236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90B6B-3A0F-4695-8C48-05830D27C6E5}" type="slidenum">
              <a:rPr lang="sl-SI" smtClean="0"/>
              <a:pPr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9236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90B6B-3A0F-4695-8C48-05830D27C6E5}" type="slidenum">
              <a:rPr lang="sl-SI" smtClean="0"/>
              <a:pPr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90047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90B6B-3A0F-4695-8C48-05830D27C6E5}" type="slidenum">
              <a:rPr lang="sl-SI" smtClean="0"/>
              <a:pPr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90047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90B6B-3A0F-4695-8C48-05830D27C6E5}" type="slidenum">
              <a:rPr lang="sl-SI" smtClean="0"/>
              <a:pPr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90047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90B6B-3A0F-4695-8C48-05830D27C6E5}" type="slidenum">
              <a:rPr lang="sl-SI" smtClean="0"/>
              <a:pPr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7903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90B6B-3A0F-4695-8C48-05830D27C6E5}" type="slidenum">
              <a:rPr lang="sl-SI" smtClean="0"/>
              <a:pPr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7903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90B6B-3A0F-4695-8C48-05830D27C6E5}" type="slidenum">
              <a:rPr lang="sl-SI" smtClean="0"/>
              <a:pPr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7903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D809C-ED77-4402-8DEB-798BD069E028}" type="datetimeFigureOut">
              <a:rPr lang="sl-SI" smtClean="0"/>
              <a:pPr>
                <a:defRPr/>
              </a:pPr>
              <a:t>14.12.2016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BD3A1-CF21-4BDB-8C21-1DB1CC0E9BD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8B43C-69AE-4333-B400-84114B733BEA}" type="datetimeFigureOut">
              <a:rPr lang="sl-SI" smtClean="0"/>
              <a:pPr>
                <a:defRPr/>
              </a:pPr>
              <a:t>14.12.2016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213BB-CD12-47E6-A4DF-AC6B897CA90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7C970-44C4-4413-BB2E-3C9CF2B16A2B}" type="datetimeFigureOut">
              <a:rPr lang="sl-SI" smtClean="0"/>
              <a:pPr>
                <a:defRPr/>
              </a:pPr>
              <a:t>14.12.2016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BB659-D361-487D-A08B-206140C9A15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DE920-13EE-4C29-9DF0-040BD2C9CD4D}" type="datetimeFigureOut">
              <a:rPr lang="sl-SI" smtClean="0"/>
              <a:pPr>
                <a:defRPr/>
              </a:pPr>
              <a:t>14.12.2016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FA5FA-D693-4749-879C-5ED9D84BEAC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B4CB4-5584-4558-BDEA-03A1BE5FF015}" type="datetimeFigureOut">
              <a:rPr lang="sl-SI" smtClean="0"/>
              <a:pPr>
                <a:defRPr/>
              </a:pPr>
              <a:t>14.12.2016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6AC1-35EA-4DD9-AD66-3E2606F6945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349E2-19A5-4783-BDC6-99F839600A97}" type="datetimeFigureOut">
              <a:rPr lang="sl-SI" smtClean="0"/>
              <a:pPr>
                <a:defRPr/>
              </a:pPr>
              <a:t>14.12.2016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C9C29-51E3-4152-9F87-F35DB30BC4C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A1065-67F5-4878-8F5C-CCC8B1A379FB}" type="datetimeFigureOut">
              <a:rPr lang="sl-SI" smtClean="0"/>
              <a:pPr>
                <a:defRPr/>
              </a:pPr>
              <a:t>14.12.2016</a:t>
            </a:fld>
            <a:endParaRPr lang="sl-SI"/>
          </a:p>
        </p:txBody>
      </p:sp>
      <p:sp>
        <p:nvSpPr>
          <p:cNvPr id="8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D4336-24A7-47C6-BE77-5B404D5365B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39FE0-4143-4352-B693-D8B403575A30}" type="datetimeFigureOut">
              <a:rPr lang="sl-SI" smtClean="0"/>
              <a:pPr>
                <a:defRPr/>
              </a:pPr>
              <a:t>14.12.2016</a:t>
            </a:fld>
            <a:endParaRPr lang="sl-SI"/>
          </a:p>
        </p:txBody>
      </p:sp>
      <p:sp>
        <p:nvSpPr>
          <p:cNvPr id="4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F33A9-AA20-478C-A16E-A59E72320FB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D381C-A0A7-4D8F-A34F-E20BCAAE2571}" type="datetimeFigureOut">
              <a:rPr lang="sl-SI" smtClean="0"/>
              <a:pPr>
                <a:defRPr/>
              </a:pPr>
              <a:t>14.12.2016</a:t>
            </a:fld>
            <a:endParaRPr lang="sl-SI"/>
          </a:p>
        </p:txBody>
      </p:sp>
      <p:sp>
        <p:nvSpPr>
          <p:cNvPr id="3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AF1E0-B57E-4045-A0E2-F2764CA2C23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6C3DD-6CDC-4B09-8E35-13404609ADA0}" type="datetimeFigureOut">
              <a:rPr lang="sl-SI" smtClean="0"/>
              <a:pPr>
                <a:defRPr/>
              </a:pPr>
              <a:t>14.12.2016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5EFD-79E7-406A-87FB-E881089BCA1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7323D-8B8C-45EE-A9E0-5AB7B5B00474}" type="datetimeFigureOut">
              <a:rPr lang="sl-SI" smtClean="0"/>
              <a:pPr>
                <a:defRPr/>
              </a:pPr>
              <a:t>14.12.2016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9CA44-8E13-4DB4-AB6B-3BF4D5B4438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Uredite slog naslova matrice</a:t>
            </a:r>
          </a:p>
        </p:txBody>
      </p:sp>
      <p:sp>
        <p:nvSpPr>
          <p:cNvPr id="1027" name="Ograda besedil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FA3793-21B8-4AB7-9518-C7488761F927}" type="datetimeFigureOut">
              <a:rPr lang="sl-SI" smtClean="0"/>
              <a:pPr>
                <a:defRPr/>
              </a:pPr>
              <a:t>14.12.2016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B73801-2B9B-4AF3-8B8B-ED84D7B3570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13" y="1844675"/>
            <a:ext cx="8229600" cy="2952750"/>
          </a:xfrm>
        </p:spPr>
        <p:txBody>
          <a:bodyPr>
            <a:normAutofit/>
          </a:bodyPr>
          <a:lstStyle/>
          <a:p>
            <a:r>
              <a:rPr lang="sl-SI" sz="5400" b="1" dirty="0" smtClean="0">
                <a:solidFill>
                  <a:srgbClr val="003399"/>
                </a:solidFill>
              </a:rPr>
              <a:t>Predstavitev priporočene izbrane literature</a:t>
            </a:r>
            <a:endParaRPr lang="sl-SI" sz="5400" dirty="0" smtClean="0"/>
          </a:p>
        </p:txBody>
      </p:sp>
      <p:sp>
        <p:nvSpPr>
          <p:cNvPr id="14338" name="Ograda vsebine 2"/>
          <p:cNvSpPr>
            <a:spLocks noGrp="1"/>
          </p:cNvSpPr>
          <p:nvPr>
            <p:ph idx="1"/>
          </p:nvPr>
        </p:nvSpPr>
        <p:spPr>
          <a:xfrm>
            <a:off x="457200" y="4797425"/>
            <a:ext cx="8229600" cy="132873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sl-SI" dirty="0" smtClean="0">
                <a:solidFill>
                  <a:srgbClr val="003399"/>
                </a:solidFill>
              </a:rPr>
              <a:t>Zarika Snoj Verbovšek</a:t>
            </a:r>
          </a:p>
          <a:p>
            <a:pPr marL="0" indent="0" algn="ctr">
              <a:buFont typeface="Arial" charset="0"/>
              <a:buNone/>
            </a:pPr>
            <a:r>
              <a:rPr lang="sl-SI" sz="2000" dirty="0" smtClean="0">
                <a:solidFill>
                  <a:srgbClr val="003399"/>
                </a:solidFill>
              </a:rPr>
              <a:t>(Javna agencija za knjigo RS</a:t>
            </a:r>
            <a:r>
              <a:rPr lang="sl-SI" sz="2000" dirty="0" smtClean="0">
                <a:solidFill>
                  <a:srgbClr val="003399"/>
                </a:solidFill>
              </a:rPr>
              <a:t>)</a:t>
            </a:r>
          </a:p>
          <a:p>
            <a:pPr marL="0" indent="0" algn="ctr">
              <a:buFont typeface="Arial" charset="0"/>
              <a:buNone/>
            </a:pPr>
            <a:r>
              <a:rPr lang="sl-SI" sz="2000" dirty="0" smtClean="0">
                <a:solidFill>
                  <a:srgbClr val="003399"/>
                </a:solidFill>
              </a:rPr>
              <a:t>15. 12. 2016</a:t>
            </a:r>
            <a:endParaRPr lang="sl-SI" sz="2000" dirty="0" smtClean="0">
              <a:solidFill>
                <a:srgbClr val="003399"/>
              </a:solidFill>
            </a:endParaRPr>
          </a:p>
        </p:txBody>
      </p:sp>
      <p:pic>
        <p:nvPicPr>
          <p:cNvPr id="14339" name="Picture 2" descr="C:\Users\Uporabnik\Desktop\MOJCA\VKLJUČUJEMO IN AKTIVIRAMO!\Logotipi\VkljucujemoInAktiviramo_znak_barven_dolg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779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003399"/>
                </a:solidFill>
              </a:rPr>
              <a:t>IZBOR LITERATURE</a:t>
            </a:r>
          </a:p>
        </p:txBody>
      </p:sp>
      <p:sp>
        <p:nvSpPr>
          <p:cNvPr id="19458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600" dirty="0">
                <a:solidFill>
                  <a:srgbClr val="003399"/>
                </a:solidFill>
              </a:rPr>
              <a:t>k</a:t>
            </a:r>
            <a:r>
              <a:rPr lang="sl-SI" sz="2600" dirty="0" smtClean="0">
                <a:solidFill>
                  <a:srgbClr val="003399"/>
                </a:solidFill>
              </a:rPr>
              <a:t>riteriji izbire</a:t>
            </a:r>
          </a:p>
          <a:p>
            <a:r>
              <a:rPr lang="sl-SI" sz="2600" dirty="0" smtClean="0">
                <a:solidFill>
                  <a:srgbClr val="003399"/>
                </a:solidFill>
              </a:rPr>
              <a:t>izbrana </a:t>
            </a:r>
            <a:r>
              <a:rPr lang="sl-SI" sz="2600" dirty="0">
                <a:solidFill>
                  <a:srgbClr val="003399"/>
                </a:solidFill>
              </a:rPr>
              <a:t>in priporočena knjižna dela (JAK RS): </a:t>
            </a:r>
            <a:endParaRPr lang="sl-SI" sz="2600" dirty="0" smtClean="0">
              <a:solidFill>
                <a:srgbClr val="003399"/>
              </a:solidFill>
            </a:endParaRPr>
          </a:p>
          <a:p>
            <a:pPr lvl="1"/>
            <a:r>
              <a:rPr lang="sl-SI" sz="2200" dirty="0" smtClean="0">
                <a:solidFill>
                  <a:srgbClr val="003399"/>
                </a:solidFill>
              </a:rPr>
              <a:t>34 izbranih </a:t>
            </a:r>
          </a:p>
          <a:p>
            <a:pPr lvl="1"/>
            <a:r>
              <a:rPr lang="sl-SI" sz="2200" dirty="0" smtClean="0">
                <a:solidFill>
                  <a:srgbClr val="003399"/>
                </a:solidFill>
              </a:rPr>
              <a:t>14 priporočenih</a:t>
            </a:r>
          </a:p>
          <a:p>
            <a:pPr lvl="1"/>
            <a:r>
              <a:rPr lang="sl-SI" sz="2200" dirty="0" smtClean="0">
                <a:solidFill>
                  <a:srgbClr val="003399"/>
                </a:solidFill>
              </a:rPr>
              <a:t>e-knjige </a:t>
            </a:r>
            <a:r>
              <a:rPr lang="sl-SI" sz="2200" dirty="0">
                <a:solidFill>
                  <a:srgbClr val="003399"/>
                </a:solidFill>
              </a:rPr>
              <a:t>(29 naloženih na bralnikih + dodaten nakup)</a:t>
            </a:r>
          </a:p>
          <a:p>
            <a:r>
              <a:rPr lang="sl-SI" sz="2600" dirty="0">
                <a:solidFill>
                  <a:srgbClr val="003399"/>
                </a:solidFill>
              </a:rPr>
              <a:t>izbor knjig prilagojen udeležencem (izkušnje s terena)</a:t>
            </a:r>
          </a:p>
          <a:p>
            <a:r>
              <a:rPr lang="sl-SI" sz="2600" dirty="0" smtClean="0">
                <a:solidFill>
                  <a:srgbClr val="003399"/>
                </a:solidFill>
              </a:rPr>
              <a:t>možnost </a:t>
            </a:r>
            <a:r>
              <a:rPr lang="sl-SI" sz="2600" dirty="0">
                <a:solidFill>
                  <a:srgbClr val="003399"/>
                </a:solidFill>
              </a:rPr>
              <a:t>nakupa do 8 dodatnih del po izboru </a:t>
            </a:r>
            <a:r>
              <a:rPr lang="sl-SI" sz="2600" dirty="0" smtClean="0">
                <a:solidFill>
                  <a:srgbClr val="003399"/>
                </a:solidFill>
              </a:rPr>
              <a:t>mentorjev (vsak mentor en naslov) </a:t>
            </a:r>
            <a:endParaRPr lang="sl-SI" sz="2600" dirty="0">
              <a:solidFill>
                <a:srgbClr val="003399"/>
              </a:solidFill>
            </a:endParaRPr>
          </a:p>
          <a:p>
            <a:pPr>
              <a:buNone/>
            </a:pPr>
            <a:r>
              <a:rPr lang="sl-SI" sz="2600" dirty="0">
                <a:solidFill>
                  <a:srgbClr val="003399"/>
                </a:solidFill>
              </a:rPr>
              <a:t>	(</a:t>
            </a:r>
            <a:r>
              <a:rPr lang="sl-SI" sz="2600" b="1" dirty="0">
                <a:solidFill>
                  <a:srgbClr val="C00000"/>
                </a:solidFill>
              </a:rPr>
              <a:t>POMEMBNO</a:t>
            </a:r>
            <a:r>
              <a:rPr lang="sl-SI" sz="2600" dirty="0">
                <a:solidFill>
                  <a:srgbClr val="003399"/>
                </a:solidFill>
              </a:rPr>
              <a:t>: medsebojna </a:t>
            </a:r>
            <a:r>
              <a:rPr lang="sl-SI" sz="2600" dirty="0" smtClean="0">
                <a:solidFill>
                  <a:srgbClr val="003399"/>
                </a:solidFill>
              </a:rPr>
              <a:t>uskladitev in </a:t>
            </a:r>
            <a:r>
              <a:rPr lang="sl-SI" sz="2600" dirty="0">
                <a:solidFill>
                  <a:srgbClr val="003399"/>
                </a:solidFill>
              </a:rPr>
              <a:t>dostopnost knjige</a:t>
            </a:r>
            <a:r>
              <a:rPr lang="sl-SI" sz="2600" dirty="0" smtClean="0">
                <a:solidFill>
                  <a:srgbClr val="003399"/>
                </a:solidFill>
              </a:rPr>
              <a:t>)</a:t>
            </a:r>
            <a:endParaRPr lang="sl-SI" sz="2600" dirty="0">
              <a:solidFill>
                <a:srgbClr val="003399"/>
              </a:solidFill>
            </a:endParaRPr>
          </a:p>
          <a:p>
            <a:endParaRPr lang="sl-SI" sz="2600" dirty="0">
              <a:solidFill>
                <a:srgbClr val="003399"/>
              </a:solidFill>
            </a:endParaRPr>
          </a:p>
        </p:txBody>
      </p:sp>
      <p:pic>
        <p:nvPicPr>
          <p:cNvPr id="19459" name="Ograda vsebin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7313" y="5445125"/>
            <a:ext cx="12573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6393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003399"/>
                </a:solidFill>
              </a:rPr>
              <a:t>UPORABA </a:t>
            </a:r>
            <a:r>
              <a:rPr lang="sl-SI" b="1" dirty="0">
                <a:solidFill>
                  <a:srgbClr val="003399"/>
                </a:solidFill>
              </a:rPr>
              <a:t>LITERATURE</a:t>
            </a:r>
          </a:p>
        </p:txBody>
      </p:sp>
      <p:sp>
        <p:nvSpPr>
          <p:cNvPr id="19458" name="Ograda vsebine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637111"/>
          </a:xfrm>
        </p:spPr>
        <p:txBody>
          <a:bodyPr/>
          <a:lstStyle/>
          <a:p>
            <a:r>
              <a:rPr lang="sl-SI" dirty="0">
                <a:solidFill>
                  <a:srgbClr val="003399"/>
                </a:solidFill>
              </a:rPr>
              <a:t>10 knjig letno/posamezno skupino (tiskane in e-knjige)</a:t>
            </a:r>
          </a:p>
          <a:p>
            <a:r>
              <a:rPr lang="sl-SI" dirty="0">
                <a:solidFill>
                  <a:srgbClr val="003399"/>
                </a:solidFill>
              </a:rPr>
              <a:t>kroženje knjig in bralnikov med </a:t>
            </a:r>
            <a:r>
              <a:rPr lang="sl-SI" dirty="0" smtClean="0">
                <a:solidFill>
                  <a:srgbClr val="003399"/>
                </a:solidFill>
              </a:rPr>
              <a:t>skupinami</a:t>
            </a:r>
          </a:p>
          <a:p>
            <a:pPr lvl="1"/>
            <a:r>
              <a:rPr lang="sl-SI" sz="3200" dirty="0" smtClean="0">
                <a:solidFill>
                  <a:srgbClr val="003399"/>
                </a:solidFill>
              </a:rPr>
              <a:t> časovni razpored</a:t>
            </a:r>
          </a:p>
          <a:p>
            <a:pPr lvl="1"/>
            <a:r>
              <a:rPr lang="sl-SI" sz="3200" dirty="0">
                <a:solidFill>
                  <a:srgbClr val="003399"/>
                </a:solidFill>
              </a:rPr>
              <a:t>o</a:t>
            </a:r>
            <a:r>
              <a:rPr lang="sl-SI" sz="3200" dirty="0" smtClean="0">
                <a:solidFill>
                  <a:srgbClr val="003399"/>
                </a:solidFill>
              </a:rPr>
              <a:t>rganizacija </a:t>
            </a:r>
          </a:p>
          <a:p>
            <a:pPr lvl="2"/>
            <a:r>
              <a:rPr lang="sl-SI" dirty="0" smtClean="0">
                <a:solidFill>
                  <a:srgbClr val="003399"/>
                </a:solidFill>
              </a:rPr>
              <a:t>naloga mentorja </a:t>
            </a:r>
          </a:p>
          <a:p>
            <a:pPr lvl="2"/>
            <a:r>
              <a:rPr lang="sl-SI" dirty="0" smtClean="0">
                <a:solidFill>
                  <a:srgbClr val="003399"/>
                </a:solidFill>
              </a:rPr>
              <a:t>naloga strokovnega sodelavca</a:t>
            </a:r>
            <a:endParaRPr lang="sl-SI" dirty="0">
              <a:solidFill>
                <a:srgbClr val="003399"/>
              </a:solidFill>
            </a:endParaRPr>
          </a:p>
          <a:p>
            <a:pPr marL="0" indent="0">
              <a:buNone/>
            </a:pPr>
            <a:r>
              <a:rPr lang="sl-SI" sz="2600" dirty="0" smtClean="0">
                <a:solidFill>
                  <a:srgbClr val="003399"/>
                </a:solidFill>
              </a:rPr>
              <a:t>	(</a:t>
            </a:r>
            <a:r>
              <a:rPr lang="sl-SI" sz="2600" b="1" dirty="0">
                <a:solidFill>
                  <a:srgbClr val="C00000"/>
                </a:solidFill>
              </a:rPr>
              <a:t>POMEMBNO</a:t>
            </a:r>
            <a:r>
              <a:rPr lang="sl-SI" sz="2600" dirty="0">
                <a:solidFill>
                  <a:srgbClr val="003399"/>
                </a:solidFill>
              </a:rPr>
              <a:t>: </a:t>
            </a:r>
            <a:r>
              <a:rPr lang="sl-SI" sz="2600" dirty="0" smtClean="0">
                <a:solidFill>
                  <a:srgbClr val="003399"/>
                </a:solidFill>
              </a:rPr>
              <a:t>vračanje knjig!)</a:t>
            </a:r>
            <a:endParaRPr lang="sl-SI" sz="2600" dirty="0">
              <a:solidFill>
                <a:srgbClr val="003399"/>
              </a:solidFill>
            </a:endParaRPr>
          </a:p>
          <a:p>
            <a:endParaRPr lang="sl-SI" sz="2600" dirty="0">
              <a:solidFill>
                <a:srgbClr val="003399"/>
              </a:solidFill>
            </a:endParaRPr>
          </a:p>
        </p:txBody>
      </p:sp>
      <p:pic>
        <p:nvPicPr>
          <p:cNvPr id="19459" name="Ograda vsebin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7313" y="5445125"/>
            <a:ext cx="12573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537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Ograda vsebine 2"/>
          <p:cNvSpPr>
            <a:spLocks noGrp="1"/>
          </p:cNvSpPr>
          <p:nvPr>
            <p:ph idx="1"/>
          </p:nvPr>
        </p:nvSpPr>
        <p:spPr>
          <a:xfrm>
            <a:off x="467544" y="1854116"/>
            <a:ext cx="8208911" cy="4743236"/>
          </a:xfrm>
        </p:spPr>
        <p:txBody>
          <a:bodyPr/>
          <a:lstStyle/>
          <a:p>
            <a:r>
              <a:rPr lang="sl-SI" sz="2000" dirty="0" smtClean="0">
                <a:solidFill>
                  <a:srgbClr val="C00000"/>
                </a:solidFill>
              </a:rPr>
              <a:t>zgodovinski roman </a:t>
            </a:r>
            <a:r>
              <a:rPr lang="sl-SI" sz="2000" dirty="0" smtClean="0">
                <a:solidFill>
                  <a:srgbClr val="003399"/>
                </a:solidFill>
              </a:rPr>
              <a:t>(V. Bartol: </a:t>
            </a:r>
            <a:r>
              <a:rPr lang="sl-SI" sz="2000" i="1" dirty="0" err="1" smtClean="0">
                <a:solidFill>
                  <a:srgbClr val="003399"/>
                </a:solidFill>
              </a:rPr>
              <a:t>Alamut</a:t>
            </a:r>
            <a:r>
              <a:rPr lang="sl-SI" sz="2000" i="1" dirty="0" smtClean="0">
                <a:solidFill>
                  <a:srgbClr val="003399"/>
                </a:solidFill>
              </a:rPr>
              <a:t>, </a:t>
            </a:r>
            <a:r>
              <a:rPr lang="sl-SI" sz="2000" dirty="0" smtClean="0">
                <a:solidFill>
                  <a:srgbClr val="003399"/>
                </a:solidFill>
              </a:rPr>
              <a:t>D. Jančar: </a:t>
            </a:r>
            <a:r>
              <a:rPr lang="sl-SI" sz="2000" i="1" dirty="0" smtClean="0">
                <a:solidFill>
                  <a:srgbClr val="003399"/>
                </a:solidFill>
              </a:rPr>
              <a:t>To noč sem jo videl</a:t>
            </a:r>
            <a:r>
              <a:rPr lang="sl-SI" sz="2000" dirty="0" smtClean="0">
                <a:solidFill>
                  <a:srgbClr val="003399"/>
                </a:solidFill>
              </a:rPr>
              <a:t>, M. Tomšič: </a:t>
            </a:r>
            <a:r>
              <a:rPr lang="sl-SI" sz="2000" i="1" dirty="0" smtClean="0">
                <a:solidFill>
                  <a:srgbClr val="003399"/>
                </a:solidFill>
              </a:rPr>
              <a:t>Grenko morje</a:t>
            </a:r>
            <a:r>
              <a:rPr lang="sl-SI" sz="2000" dirty="0">
                <a:solidFill>
                  <a:srgbClr val="003399"/>
                </a:solidFill>
              </a:rPr>
              <a:t>)</a:t>
            </a:r>
            <a:endParaRPr lang="sl-SI" sz="2000" i="1" dirty="0" smtClean="0">
              <a:solidFill>
                <a:srgbClr val="003399"/>
              </a:solidFill>
            </a:endParaRPr>
          </a:p>
          <a:p>
            <a:r>
              <a:rPr lang="sl-SI" sz="2000" dirty="0" smtClean="0">
                <a:solidFill>
                  <a:srgbClr val="C00000"/>
                </a:solidFill>
              </a:rPr>
              <a:t>ljubezenski roman</a:t>
            </a:r>
            <a:r>
              <a:rPr lang="sl-SI" sz="2000" dirty="0" smtClean="0">
                <a:solidFill>
                  <a:srgbClr val="003399"/>
                </a:solidFill>
              </a:rPr>
              <a:t> (C. </a:t>
            </a:r>
            <a:r>
              <a:rPr lang="sl-SI" sz="2000" dirty="0">
                <a:solidFill>
                  <a:srgbClr val="003399"/>
                </a:solidFill>
              </a:rPr>
              <a:t>B</a:t>
            </a:r>
            <a:r>
              <a:rPr lang="sl-SI" sz="2000" dirty="0" smtClean="0">
                <a:solidFill>
                  <a:srgbClr val="003399"/>
                </a:solidFill>
              </a:rPr>
              <a:t>evc: </a:t>
            </a:r>
            <a:r>
              <a:rPr lang="sl-SI" sz="2000" i="1" dirty="0" err="1" smtClean="0">
                <a:solidFill>
                  <a:srgbClr val="003399"/>
                </a:solidFill>
              </a:rPr>
              <a:t>Ina</a:t>
            </a:r>
            <a:r>
              <a:rPr lang="sl-SI" sz="2000" dirty="0" smtClean="0">
                <a:solidFill>
                  <a:srgbClr val="003399"/>
                </a:solidFill>
              </a:rPr>
              <a:t>, N. Konc </a:t>
            </a:r>
            <a:r>
              <a:rPr lang="sl-SI" sz="2000" dirty="0" err="1" smtClean="0">
                <a:solidFill>
                  <a:srgbClr val="003399"/>
                </a:solidFill>
              </a:rPr>
              <a:t>Lorenzutti</a:t>
            </a:r>
            <a:r>
              <a:rPr lang="sl-SI" sz="2000" dirty="0" smtClean="0">
                <a:solidFill>
                  <a:srgbClr val="003399"/>
                </a:solidFill>
              </a:rPr>
              <a:t>: </a:t>
            </a:r>
            <a:r>
              <a:rPr lang="sl-SI" sz="2000" i="1" dirty="0" smtClean="0">
                <a:solidFill>
                  <a:srgbClr val="003399"/>
                </a:solidFill>
              </a:rPr>
              <a:t>Kava pri dišečem jasminu</a:t>
            </a:r>
            <a:r>
              <a:rPr lang="sl-SI" sz="2000" dirty="0">
                <a:solidFill>
                  <a:srgbClr val="003399"/>
                </a:solidFill>
              </a:rPr>
              <a:t>)</a:t>
            </a:r>
          </a:p>
          <a:p>
            <a:r>
              <a:rPr lang="sl-SI" sz="2000" dirty="0">
                <a:solidFill>
                  <a:srgbClr val="C00000"/>
                </a:solidFill>
              </a:rPr>
              <a:t>družbeni, družbenokritični roman </a:t>
            </a:r>
            <a:r>
              <a:rPr lang="sl-SI" sz="2000" dirty="0">
                <a:solidFill>
                  <a:srgbClr val="003399"/>
                </a:solidFill>
              </a:rPr>
              <a:t>(T. Golob: </a:t>
            </a:r>
            <a:r>
              <a:rPr lang="sl-SI" sz="2000" i="1" dirty="0">
                <a:solidFill>
                  <a:srgbClr val="003399"/>
                </a:solidFill>
              </a:rPr>
              <a:t>Ali </a:t>
            </a:r>
            <a:r>
              <a:rPr lang="sl-SI" sz="2000" i="1" dirty="0" err="1">
                <a:solidFill>
                  <a:srgbClr val="003399"/>
                </a:solidFill>
              </a:rPr>
              <a:t>boma</a:t>
            </a:r>
            <a:r>
              <a:rPr lang="sl-SI" sz="2000" i="1" dirty="0">
                <a:solidFill>
                  <a:srgbClr val="003399"/>
                </a:solidFill>
              </a:rPr>
              <a:t> </a:t>
            </a:r>
            <a:r>
              <a:rPr lang="sl-SI" sz="2000" i="1" dirty="0" err="1">
                <a:solidFill>
                  <a:srgbClr val="003399"/>
                </a:solidFill>
              </a:rPr>
              <a:t>ye</a:t>
            </a:r>
            <a:r>
              <a:rPr lang="sl-SI" sz="2000" i="1" dirty="0">
                <a:solidFill>
                  <a:srgbClr val="003399"/>
                </a:solidFill>
              </a:rPr>
              <a:t>!</a:t>
            </a:r>
            <a:r>
              <a:rPr lang="sl-SI" sz="2000" dirty="0">
                <a:solidFill>
                  <a:srgbClr val="003399"/>
                </a:solidFill>
              </a:rPr>
              <a:t>, S. Hrastelj: </a:t>
            </a:r>
            <a:r>
              <a:rPr lang="sl-SI" sz="2000" i="1" dirty="0">
                <a:solidFill>
                  <a:srgbClr val="003399"/>
                </a:solidFill>
              </a:rPr>
              <a:t>Igranje</a:t>
            </a:r>
            <a:r>
              <a:rPr lang="sl-SI" sz="2000" dirty="0">
                <a:solidFill>
                  <a:srgbClr val="003399"/>
                </a:solidFill>
              </a:rPr>
              <a:t>, M. Mazzini: </a:t>
            </a:r>
            <a:r>
              <a:rPr lang="sl-SI" sz="2000" i="1" dirty="0">
                <a:solidFill>
                  <a:srgbClr val="003399"/>
                </a:solidFill>
              </a:rPr>
              <a:t>Izbrisana</a:t>
            </a:r>
            <a:r>
              <a:rPr lang="sl-SI" sz="2000" dirty="0">
                <a:solidFill>
                  <a:srgbClr val="003399"/>
                </a:solidFill>
              </a:rPr>
              <a:t>, L. Zajc: </a:t>
            </a:r>
            <a:r>
              <a:rPr lang="sl-SI" sz="2000" i="1" dirty="0" smtClean="0">
                <a:solidFill>
                  <a:srgbClr val="003399"/>
                </a:solidFill>
              </a:rPr>
              <a:t>Agencija</a:t>
            </a:r>
            <a:r>
              <a:rPr lang="sl-SI" sz="2000" dirty="0" smtClean="0">
                <a:solidFill>
                  <a:srgbClr val="003399"/>
                </a:solidFill>
              </a:rPr>
              <a:t>, S. Tratnik: </a:t>
            </a:r>
            <a:r>
              <a:rPr lang="sl-SI" sz="2000" i="1" dirty="0" smtClean="0">
                <a:solidFill>
                  <a:srgbClr val="003399"/>
                </a:solidFill>
              </a:rPr>
              <a:t>Ime mi je Damjan</a:t>
            </a:r>
            <a:r>
              <a:rPr lang="sl-SI" sz="2000" dirty="0" smtClean="0">
                <a:solidFill>
                  <a:srgbClr val="003399"/>
                </a:solidFill>
              </a:rPr>
              <a:t>, G. Vojnović: </a:t>
            </a:r>
            <a:r>
              <a:rPr lang="sl-SI" sz="2000" i="1" dirty="0" smtClean="0">
                <a:solidFill>
                  <a:srgbClr val="003399"/>
                </a:solidFill>
              </a:rPr>
              <a:t>Jugoslavija, moja dežela</a:t>
            </a:r>
            <a:r>
              <a:rPr lang="sl-SI" sz="2000" dirty="0" smtClean="0">
                <a:solidFill>
                  <a:srgbClr val="003399"/>
                </a:solidFill>
              </a:rPr>
              <a:t>)</a:t>
            </a:r>
            <a:endParaRPr lang="sl-SI" sz="2000" dirty="0">
              <a:solidFill>
                <a:srgbClr val="003399"/>
              </a:solidFill>
            </a:endParaRPr>
          </a:p>
          <a:p>
            <a:r>
              <a:rPr lang="sl-SI" sz="2000" dirty="0" smtClean="0">
                <a:solidFill>
                  <a:srgbClr val="C00000"/>
                </a:solidFill>
              </a:rPr>
              <a:t>avtobiografski roman, avtobiografija</a:t>
            </a:r>
            <a:r>
              <a:rPr lang="sl-SI" sz="2000" dirty="0" smtClean="0">
                <a:solidFill>
                  <a:srgbClr val="003399"/>
                </a:solidFill>
              </a:rPr>
              <a:t> (P. Bibič: </a:t>
            </a:r>
            <a:r>
              <a:rPr lang="sl-SI" sz="2000" i="1" dirty="0" err="1" smtClean="0">
                <a:solidFill>
                  <a:srgbClr val="003399"/>
                </a:solidFill>
              </a:rPr>
              <a:t>Spominjarije</a:t>
            </a:r>
            <a:r>
              <a:rPr lang="sl-SI" sz="2000" dirty="0" smtClean="0">
                <a:solidFill>
                  <a:srgbClr val="003399"/>
                </a:solidFill>
              </a:rPr>
              <a:t>, M. Mazzini: </a:t>
            </a:r>
            <a:r>
              <a:rPr lang="sl-SI" sz="2000" i="1" dirty="0" smtClean="0">
                <a:solidFill>
                  <a:srgbClr val="003399"/>
                </a:solidFill>
              </a:rPr>
              <a:t>Otroštvo</a:t>
            </a:r>
            <a:r>
              <a:rPr lang="sl-SI" sz="2000" dirty="0">
                <a:solidFill>
                  <a:srgbClr val="003399"/>
                </a:solidFill>
              </a:rPr>
              <a:t>)</a:t>
            </a:r>
            <a:endParaRPr lang="sl-SI" sz="2000" dirty="0" smtClean="0">
              <a:solidFill>
                <a:srgbClr val="003399"/>
              </a:solidFill>
            </a:endParaRPr>
          </a:p>
          <a:p>
            <a:r>
              <a:rPr lang="sl-SI" sz="2000" dirty="0" smtClean="0">
                <a:solidFill>
                  <a:srgbClr val="C00000"/>
                </a:solidFill>
              </a:rPr>
              <a:t>biografski roman </a:t>
            </a:r>
            <a:r>
              <a:rPr lang="sl-SI" sz="2000" dirty="0" smtClean="0">
                <a:solidFill>
                  <a:srgbClr val="003399"/>
                </a:solidFill>
              </a:rPr>
              <a:t>(M. </a:t>
            </a:r>
            <a:r>
              <a:rPr lang="sl-SI" sz="2000" dirty="0">
                <a:solidFill>
                  <a:srgbClr val="003399"/>
                </a:solidFill>
              </a:rPr>
              <a:t>D</a:t>
            </a:r>
            <a:r>
              <a:rPr lang="sl-SI" sz="2000" dirty="0" smtClean="0">
                <a:solidFill>
                  <a:srgbClr val="003399"/>
                </a:solidFill>
              </a:rPr>
              <a:t>ekleva: </a:t>
            </a:r>
            <a:r>
              <a:rPr lang="sl-SI" sz="2000" i="1" dirty="0" smtClean="0">
                <a:solidFill>
                  <a:srgbClr val="003399"/>
                </a:solidFill>
              </a:rPr>
              <a:t>Telo iz črk</a:t>
            </a:r>
            <a:r>
              <a:rPr lang="sl-SI" sz="2000" dirty="0" smtClean="0">
                <a:solidFill>
                  <a:srgbClr val="003399"/>
                </a:solidFill>
              </a:rPr>
              <a:t>, B. Svit: </a:t>
            </a:r>
            <a:r>
              <a:rPr lang="sl-SI" sz="2000" i="1" dirty="0" smtClean="0">
                <a:solidFill>
                  <a:srgbClr val="003399"/>
                </a:solidFill>
              </a:rPr>
              <a:t>Slovenski obraz</a:t>
            </a:r>
            <a:r>
              <a:rPr lang="sl-SI" sz="2000" dirty="0">
                <a:solidFill>
                  <a:srgbClr val="003399"/>
                </a:solidFill>
              </a:rPr>
              <a:t>)</a:t>
            </a:r>
            <a:r>
              <a:rPr lang="sl-SI" sz="2000" dirty="0" smtClean="0">
                <a:solidFill>
                  <a:srgbClr val="003399"/>
                </a:solidFill>
              </a:rPr>
              <a:t> </a:t>
            </a:r>
            <a:endParaRPr lang="sl-SI" sz="2000" i="1" dirty="0" smtClean="0">
              <a:solidFill>
                <a:srgbClr val="003399"/>
              </a:solidFill>
            </a:endParaRPr>
          </a:p>
          <a:p>
            <a:r>
              <a:rPr lang="sl-SI" sz="2000" dirty="0" smtClean="0">
                <a:solidFill>
                  <a:srgbClr val="C00000"/>
                </a:solidFill>
              </a:rPr>
              <a:t>otroško in mladinsko leposlovje</a:t>
            </a:r>
            <a:r>
              <a:rPr lang="sl-SI" sz="2000" dirty="0" smtClean="0">
                <a:solidFill>
                  <a:srgbClr val="003399"/>
                </a:solidFill>
              </a:rPr>
              <a:t> (N. Konc </a:t>
            </a:r>
            <a:r>
              <a:rPr lang="sl-SI" sz="2000" dirty="0" err="1" smtClean="0">
                <a:solidFill>
                  <a:srgbClr val="003399"/>
                </a:solidFill>
              </a:rPr>
              <a:t>Lorenzutti</a:t>
            </a:r>
            <a:r>
              <a:rPr lang="sl-SI" sz="2000" dirty="0" smtClean="0">
                <a:solidFill>
                  <a:srgbClr val="003399"/>
                </a:solidFill>
              </a:rPr>
              <a:t>: </a:t>
            </a:r>
            <a:r>
              <a:rPr lang="sl-SI" sz="2000" i="1" dirty="0" smtClean="0">
                <a:solidFill>
                  <a:srgbClr val="003399"/>
                </a:solidFill>
              </a:rPr>
              <a:t>Kakšno drevo </a:t>
            </a:r>
          </a:p>
          <a:p>
            <a:pPr marL="0" indent="0">
              <a:buNone/>
            </a:pPr>
            <a:r>
              <a:rPr lang="sl-SI" sz="2000" i="1" dirty="0">
                <a:solidFill>
                  <a:srgbClr val="003399"/>
                </a:solidFill>
              </a:rPr>
              <a:t> </a:t>
            </a:r>
            <a:r>
              <a:rPr lang="sl-SI" sz="2000" i="1" dirty="0" smtClean="0">
                <a:solidFill>
                  <a:srgbClr val="003399"/>
                </a:solidFill>
              </a:rPr>
              <a:t>     zraste iz mačka</a:t>
            </a:r>
            <a:r>
              <a:rPr lang="sl-SI" sz="2000" dirty="0" smtClean="0">
                <a:solidFill>
                  <a:srgbClr val="003399"/>
                </a:solidFill>
              </a:rPr>
              <a:t>, S. </a:t>
            </a:r>
            <a:r>
              <a:rPr lang="sl-SI" sz="2000" dirty="0">
                <a:solidFill>
                  <a:srgbClr val="003399"/>
                </a:solidFill>
              </a:rPr>
              <a:t>M</a:t>
            </a:r>
            <a:r>
              <a:rPr lang="sl-SI" sz="2000" dirty="0" smtClean="0">
                <a:solidFill>
                  <a:srgbClr val="003399"/>
                </a:solidFill>
              </a:rPr>
              <a:t>akarovič: </a:t>
            </a:r>
            <a:r>
              <a:rPr lang="sl-SI" sz="2000" i="1" dirty="0" err="1" smtClean="0">
                <a:solidFill>
                  <a:srgbClr val="003399"/>
                </a:solidFill>
              </a:rPr>
              <a:t>Mesečinska</a:t>
            </a:r>
            <a:r>
              <a:rPr lang="sl-SI" sz="2000" i="1" dirty="0" smtClean="0">
                <a:solidFill>
                  <a:srgbClr val="003399"/>
                </a:solidFill>
              </a:rPr>
              <a:t> struna</a:t>
            </a:r>
            <a:r>
              <a:rPr lang="sl-SI" sz="2000" dirty="0" smtClean="0">
                <a:solidFill>
                  <a:srgbClr val="003399"/>
                </a:solidFill>
              </a:rPr>
              <a:t>,</a:t>
            </a:r>
            <a:r>
              <a:rPr lang="sl-SI" sz="2000" dirty="0">
                <a:solidFill>
                  <a:srgbClr val="003399"/>
                </a:solidFill>
              </a:rPr>
              <a:t> A. Rozman </a:t>
            </a:r>
            <a:endParaRPr lang="sl-SI" sz="2000" dirty="0" smtClean="0">
              <a:solidFill>
                <a:srgbClr val="003399"/>
              </a:solidFill>
            </a:endParaRPr>
          </a:p>
          <a:p>
            <a:pPr marL="0" indent="0">
              <a:buNone/>
            </a:pPr>
            <a:r>
              <a:rPr lang="sl-SI" sz="2000" dirty="0">
                <a:solidFill>
                  <a:srgbClr val="003399"/>
                </a:solidFill>
              </a:rPr>
              <a:t> </a:t>
            </a:r>
            <a:r>
              <a:rPr lang="sl-SI" sz="2000" dirty="0" smtClean="0">
                <a:solidFill>
                  <a:srgbClr val="003399"/>
                </a:solidFill>
              </a:rPr>
              <a:t>     Roza</a:t>
            </a:r>
            <a:r>
              <a:rPr lang="sl-SI" sz="2000" dirty="0">
                <a:solidFill>
                  <a:srgbClr val="003399"/>
                </a:solidFill>
              </a:rPr>
              <a:t>: </a:t>
            </a:r>
            <a:r>
              <a:rPr lang="sl-SI" sz="2000" i="1" dirty="0" smtClean="0">
                <a:solidFill>
                  <a:srgbClr val="003399"/>
                </a:solidFill>
              </a:rPr>
              <a:t>Urška, </a:t>
            </a:r>
            <a:r>
              <a:rPr lang="sl-SI" sz="2000" dirty="0" smtClean="0">
                <a:solidFill>
                  <a:srgbClr val="003399"/>
                </a:solidFill>
              </a:rPr>
              <a:t>P. Svetina: </a:t>
            </a:r>
            <a:r>
              <a:rPr lang="sl-SI" sz="2000" i="1" dirty="0" err="1" smtClean="0">
                <a:solidFill>
                  <a:srgbClr val="003399"/>
                </a:solidFill>
              </a:rPr>
              <a:t>Ropotarna</a:t>
            </a:r>
            <a:r>
              <a:rPr lang="sl-SI" sz="2000" dirty="0" smtClean="0">
                <a:solidFill>
                  <a:srgbClr val="003399"/>
                </a:solidFill>
              </a:rPr>
              <a:t>, V. Möderndorfer: </a:t>
            </a:r>
            <a:r>
              <a:rPr lang="sl-SI" sz="2000" i="1" dirty="0" smtClean="0">
                <a:solidFill>
                  <a:srgbClr val="003399"/>
                </a:solidFill>
              </a:rPr>
              <a:t>Kit na plaži</a:t>
            </a:r>
            <a:r>
              <a:rPr lang="sl-SI" sz="2000" dirty="0" smtClean="0">
                <a:solidFill>
                  <a:srgbClr val="003399"/>
                </a:solidFill>
              </a:rPr>
              <a:t>, </a:t>
            </a:r>
          </a:p>
          <a:p>
            <a:pPr marL="0" indent="0">
              <a:buNone/>
            </a:pPr>
            <a:r>
              <a:rPr lang="sl-SI" sz="2000" dirty="0" smtClean="0">
                <a:solidFill>
                  <a:srgbClr val="003399"/>
                </a:solidFill>
              </a:rPr>
              <a:t>      M. Moškrič: </a:t>
            </a:r>
            <a:r>
              <a:rPr lang="sl-SI" sz="2000" i="1" dirty="0" smtClean="0">
                <a:solidFill>
                  <a:srgbClr val="003399"/>
                </a:solidFill>
              </a:rPr>
              <a:t>Sanje o belem </a:t>
            </a:r>
            <a:r>
              <a:rPr lang="sl-SI" sz="2000" i="1" dirty="0" err="1" smtClean="0">
                <a:solidFill>
                  <a:srgbClr val="003399"/>
                </a:solidFill>
              </a:rPr>
              <a:t>štrpedu</a:t>
            </a:r>
            <a:r>
              <a:rPr lang="sl-SI" sz="2000" dirty="0" smtClean="0">
                <a:solidFill>
                  <a:srgbClr val="003399"/>
                </a:solidFill>
              </a:rPr>
              <a:t> </a:t>
            </a:r>
            <a:endParaRPr lang="sl-SI" sz="2000" dirty="0">
              <a:solidFill>
                <a:srgbClr val="003399"/>
              </a:solidFill>
            </a:endParaRPr>
          </a:p>
        </p:txBody>
      </p:sp>
      <p:pic>
        <p:nvPicPr>
          <p:cNvPr id="20482" name="Ograda vsebin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7313" y="5445125"/>
            <a:ext cx="12573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noFill/>
          </a:ln>
        </p:spPr>
        <p:txBody>
          <a:bodyPr/>
          <a:lstStyle/>
          <a:p>
            <a:r>
              <a:rPr lang="sl-SI" b="1" dirty="0" smtClean="0">
                <a:solidFill>
                  <a:srgbClr val="003399"/>
                </a:solidFill>
              </a:rPr>
              <a:t>IZBRANA </a:t>
            </a:r>
            <a:r>
              <a:rPr lang="sl-SI" b="1" dirty="0">
                <a:solidFill>
                  <a:srgbClr val="003399"/>
                </a:solidFill>
              </a:rPr>
              <a:t>KNJIŽNA DELA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484784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C00000"/>
                </a:solidFill>
              </a:rPr>
              <a:t>Žanri:</a:t>
            </a:r>
            <a:endParaRPr lang="sl-SI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Ograda vsebine 2"/>
          <p:cNvSpPr>
            <a:spLocks noGrp="1"/>
          </p:cNvSpPr>
          <p:nvPr>
            <p:ph idx="1"/>
          </p:nvPr>
        </p:nvSpPr>
        <p:spPr>
          <a:xfrm>
            <a:off x="467544" y="1854116"/>
            <a:ext cx="8208911" cy="4743236"/>
          </a:xfrm>
        </p:spPr>
        <p:txBody>
          <a:bodyPr/>
          <a:lstStyle/>
          <a:p>
            <a:r>
              <a:rPr lang="sl-SI" sz="2000" dirty="0" smtClean="0">
                <a:solidFill>
                  <a:srgbClr val="C00000"/>
                </a:solidFill>
              </a:rPr>
              <a:t>poezija</a:t>
            </a:r>
            <a:r>
              <a:rPr lang="sl-SI" sz="2000" dirty="0" smtClean="0">
                <a:solidFill>
                  <a:srgbClr val="003399"/>
                </a:solidFill>
              </a:rPr>
              <a:t> (B. Korun: </a:t>
            </a:r>
            <a:r>
              <a:rPr lang="sl-SI" sz="2000" i="1" dirty="0" smtClean="0">
                <a:solidFill>
                  <a:srgbClr val="003399"/>
                </a:solidFill>
              </a:rPr>
              <a:t>Pridem takoj</a:t>
            </a:r>
            <a:r>
              <a:rPr lang="sl-SI" sz="2000" dirty="0" smtClean="0">
                <a:solidFill>
                  <a:srgbClr val="003399"/>
                </a:solidFill>
              </a:rPr>
              <a:t>, M. Vidmar: </a:t>
            </a:r>
            <a:r>
              <a:rPr lang="sl-SI" sz="2000" i="1" dirty="0" smtClean="0">
                <a:solidFill>
                  <a:srgbClr val="003399"/>
                </a:solidFill>
              </a:rPr>
              <a:t>Minute </a:t>
            </a:r>
            <a:r>
              <a:rPr lang="sl-SI" sz="2000" dirty="0" smtClean="0">
                <a:solidFill>
                  <a:srgbClr val="003399"/>
                </a:solidFill>
              </a:rPr>
              <a:t>prednosti, F. Prešeren: </a:t>
            </a:r>
            <a:r>
              <a:rPr lang="sl-SI" sz="2000" i="1" dirty="0" smtClean="0">
                <a:solidFill>
                  <a:srgbClr val="003399"/>
                </a:solidFill>
              </a:rPr>
              <a:t>Povodni mož</a:t>
            </a:r>
            <a:r>
              <a:rPr lang="sl-SI" sz="2000" dirty="0" smtClean="0">
                <a:solidFill>
                  <a:srgbClr val="003399"/>
                </a:solidFill>
              </a:rPr>
              <a:t>, F. Prešeren: </a:t>
            </a:r>
            <a:r>
              <a:rPr lang="sl-SI" sz="2000" i="1" dirty="0" smtClean="0">
                <a:solidFill>
                  <a:srgbClr val="003399"/>
                </a:solidFill>
              </a:rPr>
              <a:t>Zdravljica</a:t>
            </a:r>
            <a:r>
              <a:rPr lang="sl-SI" sz="2000" dirty="0" smtClean="0">
                <a:solidFill>
                  <a:srgbClr val="003399"/>
                </a:solidFill>
              </a:rPr>
              <a:t>)</a:t>
            </a:r>
          </a:p>
          <a:p>
            <a:r>
              <a:rPr lang="sl-SI" sz="2000" dirty="0" smtClean="0">
                <a:solidFill>
                  <a:srgbClr val="C00000"/>
                </a:solidFill>
              </a:rPr>
              <a:t>kratka </a:t>
            </a:r>
            <a:r>
              <a:rPr lang="sl-SI" sz="2000" dirty="0">
                <a:solidFill>
                  <a:srgbClr val="C00000"/>
                </a:solidFill>
              </a:rPr>
              <a:t>proza </a:t>
            </a:r>
            <a:r>
              <a:rPr lang="sl-SI" sz="2000" dirty="0">
                <a:solidFill>
                  <a:srgbClr val="003399"/>
                </a:solidFill>
              </a:rPr>
              <a:t>(M. Lampret: </a:t>
            </a:r>
            <a:r>
              <a:rPr lang="sl-SI" sz="2000" i="1" dirty="0">
                <a:solidFill>
                  <a:srgbClr val="003399"/>
                </a:solidFill>
              </a:rPr>
              <a:t>Kam bi dala takle dan</a:t>
            </a:r>
            <a:r>
              <a:rPr lang="sl-SI" sz="2000" dirty="0">
                <a:solidFill>
                  <a:srgbClr val="003399"/>
                </a:solidFill>
              </a:rPr>
              <a:t>, M. Antić </a:t>
            </a:r>
            <a:r>
              <a:rPr lang="sl-SI" sz="2000" dirty="0" smtClean="0">
                <a:solidFill>
                  <a:srgbClr val="003399"/>
                </a:solidFill>
              </a:rPr>
              <a:t>Gaber </a:t>
            </a:r>
            <a:r>
              <a:rPr lang="sl-SI" sz="2000" dirty="0">
                <a:solidFill>
                  <a:srgbClr val="003399"/>
                </a:solidFill>
              </a:rPr>
              <a:t>(ur.): </a:t>
            </a:r>
            <a:r>
              <a:rPr lang="sl-SI" sz="2000" i="1" dirty="0">
                <a:solidFill>
                  <a:srgbClr val="003399"/>
                </a:solidFill>
              </a:rPr>
              <a:t>Na poti do lastne sobe</a:t>
            </a:r>
            <a:r>
              <a:rPr lang="sl-SI" sz="2000" dirty="0">
                <a:solidFill>
                  <a:srgbClr val="003399"/>
                </a:solidFill>
              </a:rPr>
              <a:t>, J. Vidmar: </a:t>
            </a:r>
            <a:r>
              <a:rPr lang="sl-SI" sz="2000" i="1" dirty="0">
                <a:solidFill>
                  <a:srgbClr val="003399"/>
                </a:solidFill>
              </a:rPr>
              <a:t>Otroci </a:t>
            </a:r>
            <a:r>
              <a:rPr lang="sl-SI" sz="2000" i="1" dirty="0" smtClean="0">
                <a:solidFill>
                  <a:srgbClr val="003399"/>
                </a:solidFill>
              </a:rPr>
              <a:t>sveta</a:t>
            </a:r>
            <a:r>
              <a:rPr lang="sl-SI" sz="2000" dirty="0">
                <a:solidFill>
                  <a:srgbClr val="003399"/>
                </a:solidFill>
              </a:rPr>
              <a:t>)</a:t>
            </a:r>
          </a:p>
          <a:p>
            <a:r>
              <a:rPr lang="sl-SI" sz="2000" dirty="0" smtClean="0">
                <a:solidFill>
                  <a:srgbClr val="C00000"/>
                </a:solidFill>
              </a:rPr>
              <a:t>strip</a:t>
            </a:r>
            <a:r>
              <a:rPr lang="sl-SI" sz="2000" dirty="0" smtClean="0">
                <a:solidFill>
                  <a:srgbClr val="003399"/>
                </a:solidFill>
              </a:rPr>
              <a:t> (E. Filipčič/M. Derganc: </a:t>
            </a:r>
            <a:r>
              <a:rPr lang="sl-SI" sz="2000" i="1" dirty="0" err="1" smtClean="0">
                <a:solidFill>
                  <a:srgbClr val="003399"/>
                </a:solidFill>
              </a:rPr>
              <a:t>Butnskala</a:t>
            </a:r>
            <a:r>
              <a:rPr lang="sl-SI" sz="2000" dirty="0" smtClean="0">
                <a:solidFill>
                  <a:srgbClr val="003399"/>
                </a:solidFill>
              </a:rPr>
              <a:t>, A. Rozman Roza: </a:t>
            </a:r>
            <a:r>
              <a:rPr lang="sl-SI" sz="2000" i="1" dirty="0" smtClean="0">
                <a:solidFill>
                  <a:srgbClr val="003399"/>
                </a:solidFill>
              </a:rPr>
              <a:t>Živalska kmetija</a:t>
            </a:r>
            <a:r>
              <a:rPr lang="sl-SI" sz="2000" dirty="0" smtClean="0">
                <a:solidFill>
                  <a:srgbClr val="003399"/>
                </a:solidFill>
              </a:rPr>
              <a:t>)</a:t>
            </a:r>
          </a:p>
          <a:p>
            <a:r>
              <a:rPr lang="sl-SI" sz="2000" dirty="0">
                <a:solidFill>
                  <a:srgbClr val="C00000"/>
                </a:solidFill>
              </a:rPr>
              <a:t>e</a:t>
            </a:r>
            <a:r>
              <a:rPr lang="sl-SI" sz="2000" dirty="0" smtClean="0">
                <a:solidFill>
                  <a:srgbClr val="C00000"/>
                </a:solidFill>
              </a:rPr>
              <a:t>sej </a:t>
            </a:r>
            <a:r>
              <a:rPr lang="sl-SI" sz="2000" dirty="0" smtClean="0">
                <a:solidFill>
                  <a:srgbClr val="003399"/>
                </a:solidFill>
              </a:rPr>
              <a:t>(J. Jakob: </a:t>
            </a:r>
            <a:r>
              <a:rPr lang="sl-SI" sz="2000" i="1" dirty="0" smtClean="0">
                <a:solidFill>
                  <a:srgbClr val="003399"/>
                </a:solidFill>
              </a:rPr>
              <a:t>Hiše in drugi prosti spisi</a:t>
            </a:r>
            <a:r>
              <a:rPr lang="sl-SI" sz="2000" dirty="0">
                <a:solidFill>
                  <a:srgbClr val="003399"/>
                </a:solidFill>
              </a:rPr>
              <a:t>)</a:t>
            </a:r>
            <a:endParaRPr lang="sl-SI" sz="2000" dirty="0" smtClean="0">
              <a:solidFill>
                <a:srgbClr val="003399"/>
              </a:solidFill>
            </a:endParaRPr>
          </a:p>
          <a:p>
            <a:r>
              <a:rPr lang="sl-SI" sz="2000" dirty="0" smtClean="0">
                <a:solidFill>
                  <a:srgbClr val="C00000"/>
                </a:solidFill>
              </a:rPr>
              <a:t>potopis</a:t>
            </a:r>
            <a:r>
              <a:rPr lang="sl-SI" sz="2000" dirty="0" smtClean="0">
                <a:solidFill>
                  <a:srgbClr val="003399"/>
                </a:solidFill>
              </a:rPr>
              <a:t> (A. Tomažin: </a:t>
            </a:r>
            <a:r>
              <a:rPr lang="sl-SI" sz="2000" i="1" dirty="0" smtClean="0">
                <a:solidFill>
                  <a:srgbClr val="003399"/>
                </a:solidFill>
              </a:rPr>
              <a:t>Zakaj potujete v take dežele</a:t>
            </a:r>
            <a:r>
              <a:rPr lang="sl-SI" sz="2000" dirty="0" smtClean="0">
                <a:solidFill>
                  <a:srgbClr val="003399"/>
                </a:solidFill>
              </a:rPr>
              <a:t>)</a:t>
            </a:r>
          </a:p>
          <a:p>
            <a:r>
              <a:rPr lang="sl-SI" sz="2000" dirty="0" smtClean="0">
                <a:solidFill>
                  <a:srgbClr val="C00000"/>
                </a:solidFill>
              </a:rPr>
              <a:t>dokumentarna literatura</a:t>
            </a:r>
            <a:r>
              <a:rPr lang="sl-SI" sz="2000" dirty="0" smtClean="0">
                <a:solidFill>
                  <a:srgbClr val="003399"/>
                </a:solidFill>
              </a:rPr>
              <a:t> (B. </a:t>
            </a:r>
            <a:r>
              <a:rPr lang="sl-SI" sz="2000" dirty="0">
                <a:solidFill>
                  <a:srgbClr val="003399"/>
                </a:solidFill>
              </a:rPr>
              <a:t>V</a:t>
            </a:r>
            <a:r>
              <a:rPr lang="sl-SI" sz="2000" dirty="0" smtClean="0">
                <a:solidFill>
                  <a:srgbClr val="003399"/>
                </a:solidFill>
              </a:rPr>
              <a:t>idemšek: </a:t>
            </a:r>
            <a:r>
              <a:rPr lang="sl-SI" sz="2000" i="1" dirty="0" smtClean="0">
                <a:solidFill>
                  <a:srgbClr val="003399"/>
                </a:solidFill>
              </a:rPr>
              <a:t>Na begu</a:t>
            </a:r>
            <a:r>
              <a:rPr lang="sl-SI" sz="2000" dirty="0" smtClean="0">
                <a:solidFill>
                  <a:srgbClr val="003399"/>
                </a:solidFill>
              </a:rPr>
              <a:t>)</a:t>
            </a:r>
          </a:p>
          <a:p>
            <a:endParaRPr lang="sl-SI" sz="2000" dirty="0">
              <a:solidFill>
                <a:srgbClr val="003399"/>
              </a:solidFill>
            </a:endParaRPr>
          </a:p>
          <a:p>
            <a:pPr marL="0" indent="0">
              <a:buNone/>
            </a:pPr>
            <a:r>
              <a:rPr lang="sl-SI" sz="2000" dirty="0">
                <a:solidFill>
                  <a:srgbClr val="C00000"/>
                </a:solidFill>
              </a:rPr>
              <a:t>ZBIRKA »LAHKO BRANJE«</a:t>
            </a:r>
          </a:p>
          <a:p>
            <a:r>
              <a:rPr lang="sl-SI" sz="2000" i="1" dirty="0">
                <a:solidFill>
                  <a:srgbClr val="003399"/>
                </a:solidFill>
              </a:rPr>
              <a:t>Naše zgodbe</a:t>
            </a:r>
            <a:r>
              <a:rPr lang="sl-SI" sz="2000" dirty="0">
                <a:solidFill>
                  <a:srgbClr val="003399"/>
                </a:solidFill>
              </a:rPr>
              <a:t> </a:t>
            </a:r>
            <a:endParaRPr lang="sl-SI" sz="2000" dirty="0" smtClean="0">
              <a:solidFill>
                <a:srgbClr val="003399"/>
              </a:solidFill>
            </a:endParaRPr>
          </a:p>
          <a:p>
            <a:r>
              <a:rPr lang="sl-SI" sz="2000" dirty="0" err="1" smtClean="0">
                <a:solidFill>
                  <a:srgbClr val="003399"/>
                </a:solidFill>
              </a:rPr>
              <a:t>Aksinja</a:t>
            </a:r>
            <a:r>
              <a:rPr lang="sl-SI" sz="2000" dirty="0" smtClean="0">
                <a:solidFill>
                  <a:srgbClr val="003399"/>
                </a:solidFill>
              </a:rPr>
              <a:t> </a:t>
            </a:r>
            <a:r>
              <a:rPr lang="sl-SI" sz="2000" dirty="0">
                <a:solidFill>
                  <a:srgbClr val="003399"/>
                </a:solidFill>
              </a:rPr>
              <a:t>Kermauner: </a:t>
            </a:r>
            <a:r>
              <a:rPr lang="sl-SI" sz="2000" i="1" dirty="0">
                <a:solidFill>
                  <a:srgbClr val="003399"/>
                </a:solidFill>
              </a:rPr>
              <a:t>Cvetje in </a:t>
            </a:r>
            <a:r>
              <a:rPr lang="sl-SI" sz="2000" i="1" dirty="0" smtClean="0">
                <a:solidFill>
                  <a:srgbClr val="003399"/>
                </a:solidFill>
              </a:rPr>
              <a:t>ogenj</a:t>
            </a:r>
          </a:p>
          <a:p>
            <a:r>
              <a:rPr lang="sl-SI" sz="2000" dirty="0" smtClean="0">
                <a:solidFill>
                  <a:srgbClr val="003399"/>
                </a:solidFill>
              </a:rPr>
              <a:t>Fran </a:t>
            </a:r>
            <a:r>
              <a:rPr lang="sl-SI" sz="2000" dirty="0">
                <a:solidFill>
                  <a:srgbClr val="003399"/>
                </a:solidFill>
              </a:rPr>
              <a:t>Saleški Finžgar: </a:t>
            </a:r>
            <a:r>
              <a:rPr lang="sl-SI" sz="2000" i="1" dirty="0" smtClean="0">
                <a:solidFill>
                  <a:srgbClr val="003399"/>
                </a:solidFill>
              </a:rPr>
              <a:t>Pod </a:t>
            </a:r>
            <a:r>
              <a:rPr lang="sl-SI" sz="2000" i="1" dirty="0">
                <a:solidFill>
                  <a:srgbClr val="003399"/>
                </a:solidFill>
              </a:rPr>
              <a:t>svobodnim soncem </a:t>
            </a:r>
            <a:r>
              <a:rPr lang="sl-SI" sz="2000" dirty="0">
                <a:solidFill>
                  <a:srgbClr val="003399"/>
                </a:solidFill>
              </a:rPr>
              <a:t>(</a:t>
            </a:r>
            <a:r>
              <a:rPr lang="sl-SI" sz="2000" dirty="0" err="1">
                <a:solidFill>
                  <a:srgbClr val="003399"/>
                </a:solidFill>
              </a:rPr>
              <a:t>pdf</a:t>
            </a:r>
            <a:r>
              <a:rPr lang="sl-SI" sz="2000" dirty="0">
                <a:solidFill>
                  <a:srgbClr val="003399"/>
                </a:solidFill>
              </a:rPr>
              <a:t>)</a:t>
            </a:r>
          </a:p>
          <a:p>
            <a:r>
              <a:rPr lang="sl-SI" sz="2000" dirty="0">
                <a:solidFill>
                  <a:srgbClr val="003399"/>
                </a:solidFill>
              </a:rPr>
              <a:t>Ivan Tavčar: </a:t>
            </a:r>
            <a:r>
              <a:rPr lang="sl-SI" sz="2000" i="1" dirty="0" smtClean="0">
                <a:solidFill>
                  <a:srgbClr val="003399"/>
                </a:solidFill>
              </a:rPr>
              <a:t>Visoška </a:t>
            </a:r>
            <a:r>
              <a:rPr lang="sl-SI" sz="2000" i="1" dirty="0">
                <a:solidFill>
                  <a:srgbClr val="003399"/>
                </a:solidFill>
              </a:rPr>
              <a:t>kronika </a:t>
            </a:r>
            <a:r>
              <a:rPr lang="sl-SI" sz="2000" dirty="0">
                <a:solidFill>
                  <a:srgbClr val="003399"/>
                </a:solidFill>
              </a:rPr>
              <a:t>(</a:t>
            </a:r>
            <a:r>
              <a:rPr lang="sl-SI" sz="2000" dirty="0" err="1">
                <a:solidFill>
                  <a:srgbClr val="003399"/>
                </a:solidFill>
              </a:rPr>
              <a:t>pdf</a:t>
            </a:r>
            <a:r>
              <a:rPr lang="sl-SI" sz="2000" dirty="0">
                <a:solidFill>
                  <a:srgbClr val="003399"/>
                </a:solidFill>
              </a:rPr>
              <a:t>)</a:t>
            </a:r>
          </a:p>
          <a:p>
            <a:endParaRPr lang="sl-SI" sz="2000" dirty="0" smtClean="0">
              <a:solidFill>
                <a:srgbClr val="003399"/>
              </a:solidFill>
            </a:endParaRPr>
          </a:p>
        </p:txBody>
      </p:sp>
      <p:pic>
        <p:nvPicPr>
          <p:cNvPr id="20482" name="Ograda vsebin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7313" y="5445125"/>
            <a:ext cx="12573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noFill/>
          </a:ln>
        </p:spPr>
        <p:txBody>
          <a:bodyPr/>
          <a:lstStyle/>
          <a:p>
            <a:r>
              <a:rPr lang="sl-SI" b="1" dirty="0" smtClean="0">
                <a:solidFill>
                  <a:srgbClr val="003399"/>
                </a:solidFill>
              </a:rPr>
              <a:t>IZBRANA </a:t>
            </a:r>
            <a:r>
              <a:rPr lang="sl-SI" b="1" dirty="0">
                <a:solidFill>
                  <a:srgbClr val="003399"/>
                </a:solidFill>
              </a:rPr>
              <a:t>KNJIŽNA DELA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484784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C00000"/>
                </a:solidFill>
              </a:rPr>
              <a:t>Žanri:</a:t>
            </a:r>
            <a:endParaRPr lang="sl-SI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080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Ograda vsebine 2"/>
          <p:cNvSpPr>
            <a:spLocks noGrp="1"/>
          </p:cNvSpPr>
          <p:nvPr>
            <p:ph idx="1"/>
          </p:nvPr>
        </p:nvSpPr>
        <p:spPr>
          <a:xfrm>
            <a:off x="467544" y="1854116"/>
            <a:ext cx="8208911" cy="4743236"/>
          </a:xfrm>
        </p:spPr>
        <p:txBody>
          <a:bodyPr/>
          <a:lstStyle/>
          <a:p>
            <a:r>
              <a:rPr lang="sl-SI" sz="2100" dirty="0" smtClean="0">
                <a:solidFill>
                  <a:srgbClr val="C00000"/>
                </a:solidFill>
              </a:rPr>
              <a:t>kriminalni, detektivski roman</a:t>
            </a:r>
            <a:r>
              <a:rPr lang="sl-SI" sz="2100" dirty="0" smtClean="0">
                <a:solidFill>
                  <a:srgbClr val="003399"/>
                </a:solidFill>
              </a:rPr>
              <a:t> (Z. Benčič: </a:t>
            </a:r>
            <a:r>
              <a:rPr lang="sl-SI" sz="2100" i="1" dirty="0" smtClean="0">
                <a:solidFill>
                  <a:srgbClr val="003399"/>
                </a:solidFill>
              </a:rPr>
              <a:t>Psi brezčasja</a:t>
            </a:r>
            <a:r>
              <a:rPr lang="sl-SI" sz="2100" dirty="0" smtClean="0">
                <a:solidFill>
                  <a:srgbClr val="003399"/>
                </a:solidFill>
              </a:rPr>
              <a:t>, Avgust Demšar: </a:t>
            </a:r>
            <a:r>
              <a:rPr lang="sl-SI" sz="2100" i="1" dirty="0" smtClean="0">
                <a:solidFill>
                  <a:srgbClr val="003399"/>
                </a:solidFill>
              </a:rPr>
              <a:t>Olje na balkonu</a:t>
            </a:r>
            <a:r>
              <a:rPr lang="sl-SI" sz="2100" dirty="0" smtClean="0">
                <a:solidFill>
                  <a:srgbClr val="003399"/>
                </a:solidFill>
              </a:rPr>
              <a:t>, T. Golob: </a:t>
            </a:r>
            <a:r>
              <a:rPr lang="sl-SI" sz="2100" i="1" dirty="0" smtClean="0">
                <a:solidFill>
                  <a:srgbClr val="003399"/>
                </a:solidFill>
              </a:rPr>
              <a:t>Jezero</a:t>
            </a:r>
            <a:r>
              <a:rPr lang="sl-SI" sz="2100" dirty="0" smtClean="0">
                <a:solidFill>
                  <a:srgbClr val="003399"/>
                </a:solidFill>
              </a:rPr>
              <a:t>)</a:t>
            </a:r>
          </a:p>
          <a:p>
            <a:r>
              <a:rPr lang="sl-SI" sz="2100" dirty="0">
                <a:solidFill>
                  <a:srgbClr val="C00000"/>
                </a:solidFill>
              </a:rPr>
              <a:t>ljubezenski roman </a:t>
            </a:r>
            <a:r>
              <a:rPr lang="sl-SI" sz="2100" dirty="0">
                <a:solidFill>
                  <a:srgbClr val="003399"/>
                </a:solidFill>
              </a:rPr>
              <a:t>(F. Lainšček: </a:t>
            </a:r>
            <a:r>
              <a:rPr lang="sl-SI" sz="2100" i="1" dirty="0">
                <a:solidFill>
                  <a:srgbClr val="003399"/>
                </a:solidFill>
              </a:rPr>
              <a:t>Češnjev cvet</a:t>
            </a:r>
            <a:r>
              <a:rPr lang="sl-SI" sz="2100" dirty="0">
                <a:solidFill>
                  <a:srgbClr val="003399"/>
                </a:solidFill>
              </a:rPr>
              <a:t>)</a:t>
            </a:r>
          </a:p>
          <a:p>
            <a:r>
              <a:rPr lang="sl-SI" sz="2100" dirty="0" smtClean="0">
                <a:solidFill>
                  <a:srgbClr val="C00000"/>
                </a:solidFill>
              </a:rPr>
              <a:t>družbeni</a:t>
            </a:r>
            <a:r>
              <a:rPr lang="sl-SI" sz="2100" dirty="0">
                <a:solidFill>
                  <a:srgbClr val="C00000"/>
                </a:solidFill>
              </a:rPr>
              <a:t>, družbenokritični </a:t>
            </a:r>
            <a:r>
              <a:rPr lang="sl-SI" sz="2100" dirty="0" smtClean="0">
                <a:solidFill>
                  <a:srgbClr val="C00000"/>
                </a:solidFill>
              </a:rPr>
              <a:t>roman </a:t>
            </a:r>
            <a:r>
              <a:rPr lang="sl-SI" sz="2100" dirty="0" smtClean="0">
                <a:solidFill>
                  <a:srgbClr val="003399"/>
                </a:solidFill>
              </a:rPr>
              <a:t>(T. </a:t>
            </a:r>
            <a:r>
              <a:rPr lang="sl-SI" sz="2100" dirty="0">
                <a:solidFill>
                  <a:srgbClr val="003399"/>
                </a:solidFill>
              </a:rPr>
              <a:t>P</a:t>
            </a:r>
            <a:r>
              <a:rPr lang="sl-SI" sz="2100" dirty="0" smtClean="0">
                <a:solidFill>
                  <a:srgbClr val="003399"/>
                </a:solidFill>
              </a:rPr>
              <a:t>artljič: </a:t>
            </a:r>
            <a:r>
              <a:rPr lang="sl-SI" sz="2100" i="1" dirty="0" smtClean="0">
                <a:solidFill>
                  <a:srgbClr val="003399"/>
                </a:solidFill>
              </a:rPr>
              <a:t>Sebastjan in most</a:t>
            </a:r>
            <a:r>
              <a:rPr lang="sl-SI" sz="2100" dirty="0" smtClean="0">
                <a:solidFill>
                  <a:srgbClr val="003399"/>
                </a:solidFill>
              </a:rPr>
              <a:t>, P. Rezman: </a:t>
            </a:r>
            <a:r>
              <a:rPr lang="sl-SI" sz="2100" i="1" dirty="0" smtClean="0">
                <a:solidFill>
                  <a:srgbClr val="003399"/>
                </a:solidFill>
              </a:rPr>
              <a:t>Tekoči trak</a:t>
            </a:r>
            <a:r>
              <a:rPr lang="sl-SI" sz="2100" dirty="0" smtClean="0">
                <a:solidFill>
                  <a:srgbClr val="003399"/>
                </a:solidFill>
              </a:rPr>
              <a:t>)</a:t>
            </a:r>
            <a:endParaRPr lang="sl-SI" sz="2100" i="1" dirty="0" smtClean="0">
              <a:solidFill>
                <a:srgbClr val="003399"/>
              </a:solidFill>
            </a:endParaRPr>
          </a:p>
          <a:p>
            <a:r>
              <a:rPr lang="sl-SI" sz="2100" dirty="0" smtClean="0">
                <a:solidFill>
                  <a:srgbClr val="C00000"/>
                </a:solidFill>
              </a:rPr>
              <a:t>družbeni (mladinski) roman </a:t>
            </a:r>
            <a:r>
              <a:rPr lang="sl-SI" sz="2100" dirty="0" smtClean="0">
                <a:solidFill>
                  <a:srgbClr val="003399"/>
                </a:solidFill>
              </a:rPr>
              <a:t>(N. Kodrič </a:t>
            </a:r>
            <a:r>
              <a:rPr lang="sl-SI" sz="2100" dirty="0" err="1" smtClean="0">
                <a:solidFill>
                  <a:srgbClr val="003399"/>
                </a:solidFill>
              </a:rPr>
              <a:t>Filipić</a:t>
            </a:r>
            <a:r>
              <a:rPr lang="sl-SI" sz="2100" dirty="0" smtClean="0">
                <a:solidFill>
                  <a:srgbClr val="003399"/>
                </a:solidFill>
              </a:rPr>
              <a:t>: </a:t>
            </a:r>
            <a:r>
              <a:rPr lang="sl-SI" sz="2100" i="1" dirty="0" smtClean="0">
                <a:solidFill>
                  <a:srgbClr val="003399"/>
                </a:solidFill>
              </a:rPr>
              <a:t>Solze so za </a:t>
            </a:r>
            <a:r>
              <a:rPr lang="sl-SI" sz="2100" i="1" dirty="0" err="1" smtClean="0">
                <a:solidFill>
                  <a:srgbClr val="003399"/>
                </a:solidFill>
              </a:rPr>
              <a:t>luzerje</a:t>
            </a:r>
            <a:r>
              <a:rPr lang="sl-SI" sz="2100" dirty="0" smtClean="0">
                <a:solidFill>
                  <a:srgbClr val="003399"/>
                </a:solidFill>
              </a:rPr>
              <a:t>, N. Konc </a:t>
            </a:r>
            <a:r>
              <a:rPr lang="sl-SI" sz="2100" dirty="0" err="1" smtClean="0">
                <a:solidFill>
                  <a:srgbClr val="003399"/>
                </a:solidFill>
              </a:rPr>
              <a:t>Lorenzutti</a:t>
            </a:r>
            <a:r>
              <a:rPr lang="sl-SI" sz="2100" dirty="0" smtClean="0">
                <a:solidFill>
                  <a:srgbClr val="003399"/>
                </a:solidFill>
              </a:rPr>
              <a:t>: </a:t>
            </a:r>
            <a:r>
              <a:rPr lang="sl-SI" sz="2100" i="1" dirty="0" smtClean="0">
                <a:solidFill>
                  <a:srgbClr val="003399"/>
                </a:solidFill>
              </a:rPr>
              <a:t>Lica kot češnje</a:t>
            </a:r>
            <a:r>
              <a:rPr lang="sl-SI" sz="2100" dirty="0" smtClean="0">
                <a:solidFill>
                  <a:srgbClr val="003399"/>
                </a:solidFill>
              </a:rPr>
              <a:t>)</a:t>
            </a:r>
          </a:p>
          <a:p>
            <a:r>
              <a:rPr lang="sl-SI" sz="2100" dirty="0">
                <a:solidFill>
                  <a:srgbClr val="C00000"/>
                </a:solidFill>
              </a:rPr>
              <a:t>s</a:t>
            </a:r>
            <a:r>
              <a:rPr lang="sl-SI" sz="2100" dirty="0" smtClean="0">
                <a:solidFill>
                  <a:srgbClr val="C00000"/>
                </a:solidFill>
              </a:rPr>
              <a:t>atira, parodija </a:t>
            </a:r>
            <a:r>
              <a:rPr lang="sl-SI" sz="2100" dirty="0" smtClean="0">
                <a:solidFill>
                  <a:srgbClr val="003399"/>
                </a:solidFill>
              </a:rPr>
              <a:t>(B. </a:t>
            </a:r>
            <a:r>
              <a:rPr lang="sl-SI" sz="2100" dirty="0">
                <a:solidFill>
                  <a:srgbClr val="003399"/>
                </a:solidFill>
              </a:rPr>
              <a:t>G</a:t>
            </a:r>
            <a:r>
              <a:rPr lang="sl-SI" sz="2100" dirty="0" smtClean="0">
                <a:solidFill>
                  <a:srgbClr val="003399"/>
                </a:solidFill>
              </a:rPr>
              <a:t>orenc </a:t>
            </a:r>
            <a:r>
              <a:rPr lang="sl-SI" sz="2100" dirty="0">
                <a:solidFill>
                  <a:srgbClr val="003399"/>
                </a:solidFill>
              </a:rPr>
              <a:t>-</a:t>
            </a:r>
            <a:r>
              <a:rPr lang="sl-SI" sz="2100" dirty="0" smtClean="0">
                <a:solidFill>
                  <a:srgbClr val="003399"/>
                </a:solidFill>
              </a:rPr>
              <a:t> Pižama: </a:t>
            </a:r>
            <a:r>
              <a:rPr lang="sl-SI" sz="2100" i="1" dirty="0" err="1" smtClean="0">
                <a:solidFill>
                  <a:srgbClr val="003399"/>
                </a:solidFill>
              </a:rPr>
              <a:t>SLOLvenski</a:t>
            </a:r>
            <a:r>
              <a:rPr lang="sl-SI" sz="2100" i="1" dirty="0" smtClean="0">
                <a:solidFill>
                  <a:srgbClr val="003399"/>
                </a:solidFill>
              </a:rPr>
              <a:t> klasiki 1</a:t>
            </a:r>
            <a:r>
              <a:rPr lang="sl-SI" sz="2100" dirty="0" smtClean="0">
                <a:solidFill>
                  <a:srgbClr val="003399"/>
                </a:solidFill>
              </a:rPr>
              <a:t>)</a:t>
            </a:r>
            <a:endParaRPr lang="sl-SI" sz="2100" dirty="0">
              <a:solidFill>
                <a:srgbClr val="003399"/>
              </a:solidFill>
            </a:endParaRPr>
          </a:p>
          <a:p>
            <a:r>
              <a:rPr lang="sl-SI" sz="2100" dirty="0" smtClean="0">
                <a:solidFill>
                  <a:srgbClr val="C00000"/>
                </a:solidFill>
              </a:rPr>
              <a:t>strip</a:t>
            </a:r>
            <a:r>
              <a:rPr lang="sl-SI" sz="2100" dirty="0" smtClean="0">
                <a:solidFill>
                  <a:srgbClr val="003399"/>
                </a:solidFill>
              </a:rPr>
              <a:t> (T. Lavrič: </a:t>
            </a:r>
            <a:r>
              <a:rPr lang="sl-SI" sz="2100" i="1" dirty="0" smtClean="0">
                <a:solidFill>
                  <a:srgbClr val="003399"/>
                </a:solidFill>
              </a:rPr>
              <a:t>Bosanske basni</a:t>
            </a:r>
            <a:r>
              <a:rPr lang="sl-SI" sz="2100" dirty="0" smtClean="0">
                <a:solidFill>
                  <a:srgbClr val="003399"/>
                </a:solidFill>
              </a:rPr>
              <a:t>, T. Lavrič: </a:t>
            </a:r>
            <a:r>
              <a:rPr lang="sl-SI" sz="2100" i="1" dirty="0" smtClean="0">
                <a:solidFill>
                  <a:srgbClr val="003399"/>
                </a:solidFill>
              </a:rPr>
              <a:t>Evropa</a:t>
            </a:r>
            <a:r>
              <a:rPr lang="sl-SI" sz="2100" dirty="0" smtClean="0">
                <a:solidFill>
                  <a:srgbClr val="003399"/>
                </a:solidFill>
              </a:rPr>
              <a:t>)</a:t>
            </a:r>
          </a:p>
          <a:p>
            <a:r>
              <a:rPr lang="sl-SI" sz="2100" dirty="0">
                <a:solidFill>
                  <a:srgbClr val="C00000"/>
                </a:solidFill>
              </a:rPr>
              <a:t>e</a:t>
            </a:r>
            <a:r>
              <a:rPr lang="sl-SI" sz="2100" dirty="0" smtClean="0">
                <a:solidFill>
                  <a:srgbClr val="C00000"/>
                </a:solidFill>
              </a:rPr>
              <a:t>sej </a:t>
            </a:r>
            <a:r>
              <a:rPr lang="sl-SI" sz="2100" dirty="0" smtClean="0">
                <a:solidFill>
                  <a:srgbClr val="003399"/>
                </a:solidFill>
              </a:rPr>
              <a:t>(K. </a:t>
            </a:r>
            <a:r>
              <a:rPr lang="sl-SI" sz="2100" dirty="0" err="1" smtClean="0">
                <a:solidFill>
                  <a:srgbClr val="003399"/>
                </a:solidFill>
              </a:rPr>
              <a:t>Gržan</a:t>
            </a:r>
            <a:r>
              <a:rPr lang="sl-SI" sz="2100" dirty="0" smtClean="0">
                <a:solidFill>
                  <a:srgbClr val="003399"/>
                </a:solidFill>
              </a:rPr>
              <a:t>: </a:t>
            </a:r>
            <a:r>
              <a:rPr lang="sl-SI" sz="2100" i="1" dirty="0" smtClean="0">
                <a:solidFill>
                  <a:srgbClr val="003399"/>
                </a:solidFill>
              </a:rPr>
              <a:t>Le kaj počne Bog v nebesih, ko je na </a:t>
            </a:r>
            <a:r>
              <a:rPr lang="sl-SI" sz="2100" i="1" dirty="0" err="1" smtClean="0">
                <a:solidFill>
                  <a:srgbClr val="003399"/>
                </a:solidFill>
              </a:rPr>
              <a:t>zelji</a:t>
            </a:r>
            <a:r>
              <a:rPr lang="sl-SI" sz="2100" i="1" dirty="0" smtClean="0">
                <a:solidFill>
                  <a:srgbClr val="003399"/>
                </a:solidFill>
              </a:rPr>
              <a:t> toliko trpečih?</a:t>
            </a:r>
            <a:r>
              <a:rPr lang="sl-SI" sz="2100" dirty="0" smtClean="0">
                <a:solidFill>
                  <a:srgbClr val="003399"/>
                </a:solidFill>
              </a:rPr>
              <a:t>)</a:t>
            </a:r>
          </a:p>
          <a:p>
            <a:r>
              <a:rPr lang="sl-SI" sz="2100" dirty="0" smtClean="0">
                <a:solidFill>
                  <a:srgbClr val="C00000"/>
                </a:solidFill>
              </a:rPr>
              <a:t>dokumentarna literatura</a:t>
            </a:r>
            <a:r>
              <a:rPr lang="sl-SI" sz="2100" dirty="0" smtClean="0">
                <a:solidFill>
                  <a:srgbClr val="003399"/>
                </a:solidFill>
              </a:rPr>
              <a:t> (B. Videmšek, Žiga X. Gombač, S.</a:t>
            </a:r>
          </a:p>
          <a:p>
            <a:pPr marL="0" indent="0">
              <a:buNone/>
            </a:pPr>
            <a:r>
              <a:rPr lang="sl-SI" sz="2100" dirty="0" smtClean="0">
                <a:solidFill>
                  <a:srgbClr val="003399"/>
                </a:solidFill>
              </a:rPr>
              <a:t>      Rugelj: </a:t>
            </a:r>
            <a:r>
              <a:rPr lang="sl-SI" sz="2100" i="1" dirty="0" err="1" smtClean="0">
                <a:solidFill>
                  <a:srgbClr val="003399"/>
                </a:solidFill>
              </a:rPr>
              <a:t>Ultrablues</a:t>
            </a:r>
            <a:r>
              <a:rPr lang="sl-SI" sz="2100" dirty="0" smtClean="0">
                <a:solidFill>
                  <a:srgbClr val="003399"/>
                </a:solidFill>
              </a:rPr>
              <a:t>)</a:t>
            </a:r>
          </a:p>
        </p:txBody>
      </p:sp>
      <p:pic>
        <p:nvPicPr>
          <p:cNvPr id="20482" name="Ograda vsebin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7313" y="5445125"/>
            <a:ext cx="12573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noFill/>
          </a:ln>
        </p:spPr>
        <p:txBody>
          <a:bodyPr/>
          <a:lstStyle/>
          <a:p>
            <a:r>
              <a:rPr lang="sl-SI" b="1" dirty="0" smtClean="0">
                <a:solidFill>
                  <a:srgbClr val="003399"/>
                </a:solidFill>
              </a:rPr>
              <a:t>PREDLAGANA </a:t>
            </a:r>
            <a:r>
              <a:rPr lang="sl-SI" b="1" dirty="0">
                <a:solidFill>
                  <a:srgbClr val="003399"/>
                </a:solidFill>
              </a:rPr>
              <a:t>KNJIŽNA DELA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517657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C00000"/>
                </a:solidFill>
              </a:rPr>
              <a:t>Žanri:</a:t>
            </a:r>
            <a:endParaRPr lang="sl-SI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094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Ograda vsebine 2"/>
          <p:cNvSpPr>
            <a:spLocks noGrp="1"/>
          </p:cNvSpPr>
          <p:nvPr>
            <p:ph idx="4294967295"/>
          </p:nvPr>
        </p:nvSpPr>
        <p:spPr>
          <a:ln>
            <a:noFill/>
          </a:ln>
        </p:spPr>
        <p:txBody>
          <a:bodyPr/>
          <a:lstStyle/>
          <a:p>
            <a:pPr marL="457200" lvl="1" indent="0">
              <a:buNone/>
            </a:pPr>
            <a:r>
              <a:rPr lang="sl-SI" b="1" dirty="0" smtClean="0">
                <a:solidFill>
                  <a:srgbClr val="C00000"/>
                </a:solidFill>
              </a:rPr>
              <a:t>IZBRANE</a:t>
            </a:r>
          </a:p>
          <a:p>
            <a:r>
              <a:rPr lang="sl-SI" dirty="0" smtClean="0">
                <a:solidFill>
                  <a:srgbClr val="003399"/>
                </a:solidFill>
              </a:rPr>
              <a:t>M. Mazzini: </a:t>
            </a:r>
            <a:r>
              <a:rPr lang="sl-SI" i="1" dirty="0">
                <a:solidFill>
                  <a:srgbClr val="003399"/>
                </a:solidFill>
              </a:rPr>
              <a:t>N</a:t>
            </a:r>
            <a:r>
              <a:rPr lang="sl-SI" i="1" dirty="0" smtClean="0">
                <a:solidFill>
                  <a:srgbClr val="003399"/>
                </a:solidFill>
              </a:rPr>
              <a:t>emška loterija</a:t>
            </a:r>
          </a:p>
          <a:p>
            <a:r>
              <a:rPr lang="sl-SI" dirty="0" smtClean="0">
                <a:solidFill>
                  <a:srgbClr val="003399"/>
                </a:solidFill>
              </a:rPr>
              <a:t>V. </a:t>
            </a:r>
            <a:r>
              <a:rPr lang="sl-SI" dirty="0" err="1" smtClean="0">
                <a:solidFill>
                  <a:srgbClr val="003399"/>
                </a:solidFill>
              </a:rPr>
              <a:t>Milek</a:t>
            </a:r>
            <a:r>
              <a:rPr lang="sl-SI" dirty="0" smtClean="0">
                <a:solidFill>
                  <a:srgbClr val="003399"/>
                </a:solidFill>
              </a:rPr>
              <a:t>: </a:t>
            </a:r>
            <a:r>
              <a:rPr lang="sl-SI" i="1" dirty="0" smtClean="0">
                <a:solidFill>
                  <a:srgbClr val="003399"/>
                </a:solidFill>
              </a:rPr>
              <a:t>Cavazza</a:t>
            </a:r>
          </a:p>
          <a:p>
            <a:r>
              <a:rPr lang="sl-SI" dirty="0" smtClean="0">
                <a:solidFill>
                  <a:srgbClr val="003399"/>
                </a:solidFill>
              </a:rPr>
              <a:t>F. Lainšček: </a:t>
            </a:r>
            <a:r>
              <a:rPr lang="sl-SI" i="1" dirty="0" err="1" smtClean="0">
                <a:solidFill>
                  <a:srgbClr val="003399"/>
                </a:solidFill>
              </a:rPr>
              <a:t>Mislice</a:t>
            </a:r>
            <a:endParaRPr lang="sl-SI" i="1" dirty="0" smtClean="0">
              <a:solidFill>
                <a:srgbClr val="003399"/>
              </a:solidFill>
            </a:endParaRPr>
          </a:p>
          <a:p>
            <a:endParaRPr lang="sl-SI" i="1" dirty="0" smtClean="0"/>
          </a:p>
          <a:p>
            <a:pPr marL="0" indent="0">
              <a:buNone/>
            </a:pPr>
            <a:r>
              <a:rPr lang="sl-SI" dirty="0" smtClean="0">
                <a:solidFill>
                  <a:srgbClr val="003399"/>
                </a:solidFill>
              </a:rPr>
              <a:t>+</a:t>
            </a:r>
            <a:r>
              <a:rPr lang="sl-SI" dirty="0" smtClean="0"/>
              <a:t> </a:t>
            </a:r>
            <a:r>
              <a:rPr lang="sl-SI" dirty="0" smtClean="0">
                <a:solidFill>
                  <a:srgbClr val="C00000"/>
                </a:solidFill>
              </a:rPr>
              <a:t>26 naslovov slovenskih literarnih klasikov</a:t>
            </a:r>
            <a:endParaRPr lang="sl-SI" dirty="0">
              <a:solidFill>
                <a:srgbClr val="C00000"/>
              </a:solidFill>
            </a:endParaRPr>
          </a:p>
          <a:p>
            <a:endParaRPr lang="sl-SI" dirty="0"/>
          </a:p>
          <a:p>
            <a:pPr marL="0" indent="0">
              <a:buNone/>
            </a:pPr>
            <a:endParaRPr lang="sl-SI" sz="2400" dirty="0"/>
          </a:p>
          <a:p>
            <a:endParaRPr lang="sl-SI" sz="2400" b="1" dirty="0">
              <a:solidFill>
                <a:srgbClr val="003399"/>
              </a:solidFill>
            </a:endParaRPr>
          </a:p>
        </p:txBody>
      </p:sp>
      <p:pic>
        <p:nvPicPr>
          <p:cNvPr id="39940" name="Ograda vsebin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7313" y="5445125"/>
            <a:ext cx="12573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noFill/>
          </a:ln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l-SI" b="1" dirty="0" smtClean="0">
                <a:solidFill>
                  <a:srgbClr val="003399"/>
                </a:solidFill>
              </a:rPr>
              <a:t>E-KNJIGE NA BRALNIKIH</a:t>
            </a:r>
            <a:endParaRPr lang="sl-SI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20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Ograda vsebine 2"/>
          <p:cNvSpPr>
            <a:spLocks noGrp="1"/>
          </p:cNvSpPr>
          <p:nvPr>
            <p:ph idx="4294967295"/>
          </p:nvPr>
        </p:nvSpPr>
        <p:spPr>
          <a:ln>
            <a:noFill/>
          </a:ln>
        </p:spPr>
        <p:txBody>
          <a:bodyPr/>
          <a:lstStyle/>
          <a:p>
            <a:pPr marL="457200" lvl="1" indent="0">
              <a:buNone/>
            </a:pPr>
            <a:r>
              <a:rPr lang="sl-SI" b="1" dirty="0" smtClean="0">
                <a:solidFill>
                  <a:srgbClr val="C00000"/>
                </a:solidFill>
              </a:rPr>
              <a:t>PREDLAGANE</a:t>
            </a:r>
          </a:p>
          <a:p>
            <a:r>
              <a:rPr lang="sl-SI" dirty="0" smtClean="0"/>
              <a:t>seznam </a:t>
            </a:r>
            <a:r>
              <a:rPr lang="sl-SI" dirty="0"/>
              <a:t>prosto dostopnih e-knjig</a:t>
            </a:r>
          </a:p>
          <a:p>
            <a:pPr marL="0" indent="0">
              <a:buNone/>
            </a:pPr>
            <a:r>
              <a:rPr lang="sl-SI" u="sng" dirty="0">
                <a:solidFill>
                  <a:srgbClr val="003399"/>
                </a:solidFill>
              </a:rPr>
              <a:t>http://www.e-knjiga.si/</a:t>
            </a:r>
            <a:endParaRPr lang="sl-SI" dirty="0">
              <a:solidFill>
                <a:srgbClr val="003399"/>
              </a:solidFill>
            </a:endParaRPr>
          </a:p>
          <a:p>
            <a:endParaRPr lang="sl-SI" b="1" dirty="0">
              <a:solidFill>
                <a:srgbClr val="003399"/>
              </a:solidFill>
            </a:endParaRPr>
          </a:p>
          <a:p>
            <a:r>
              <a:rPr lang="sl-SI" dirty="0"/>
              <a:t>seznam priporočenih e-knjig (nakup)</a:t>
            </a:r>
          </a:p>
          <a:p>
            <a:pPr marL="0" indent="0">
              <a:buNone/>
            </a:pPr>
            <a:r>
              <a:rPr lang="sl-SI" u="sng" dirty="0">
                <a:solidFill>
                  <a:srgbClr val="003399"/>
                </a:solidFill>
              </a:rPr>
              <a:t>http://www.e-emka.si/</a:t>
            </a:r>
          </a:p>
          <a:p>
            <a:pPr marL="0" indent="0">
              <a:buNone/>
            </a:pPr>
            <a:r>
              <a:rPr lang="sl-SI" u="sng" dirty="0">
                <a:solidFill>
                  <a:srgbClr val="003399"/>
                </a:solidFill>
              </a:rPr>
              <a:t>http://www.biblos.si/</a:t>
            </a:r>
            <a:endParaRPr lang="sl-SI" dirty="0">
              <a:solidFill>
                <a:srgbClr val="003399"/>
              </a:solidFill>
            </a:endParaRPr>
          </a:p>
          <a:p>
            <a:pPr marL="0" indent="0">
              <a:buNone/>
            </a:pPr>
            <a:endParaRPr lang="sl-SI" sz="2400" u="sng" dirty="0">
              <a:solidFill>
                <a:srgbClr val="003399"/>
              </a:solidFill>
            </a:endParaRPr>
          </a:p>
          <a:p>
            <a:pPr marL="0" indent="0">
              <a:buNone/>
            </a:pPr>
            <a:endParaRPr lang="sl-SI" sz="2400" dirty="0"/>
          </a:p>
          <a:p>
            <a:endParaRPr lang="sl-SI" sz="2400" b="1" dirty="0">
              <a:solidFill>
                <a:srgbClr val="003399"/>
              </a:solidFill>
            </a:endParaRPr>
          </a:p>
        </p:txBody>
      </p:sp>
      <p:pic>
        <p:nvPicPr>
          <p:cNvPr id="39940" name="Ograda vsebin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7313" y="5445125"/>
            <a:ext cx="12573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noFill/>
          </a:ln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l-SI" b="1" dirty="0" smtClean="0">
                <a:solidFill>
                  <a:srgbClr val="003399"/>
                </a:solidFill>
              </a:rPr>
              <a:t>E-KNJIGE NA BRALNIKIH</a:t>
            </a:r>
            <a:endParaRPr lang="sl-SI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8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Ograda vsebine 2"/>
          <p:cNvSpPr>
            <a:spLocks noGrp="1"/>
          </p:cNvSpPr>
          <p:nvPr>
            <p:ph idx="4294967295"/>
          </p:nvPr>
        </p:nvSpPr>
        <p:spPr>
          <a:ln>
            <a:noFill/>
          </a:ln>
        </p:spPr>
        <p:txBody>
          <a:bodyPr/>
          <a:lstStyle/>
          <a:p>
            <a:pPr marL="457200" lvl="1" indent="0" algn="ctr">
              <a:buNone/>
            </a:pPr>
            <a:r>
              <a:rPr lang="sl-SI" sz="4000" b="1" dirty="0" smtClean="0">
                <a:solidFill>
                  <a:srgbClr val="C00000"/>
                </a:solidFill>
              </a:rPr>
              <a:t>HVALA ZA POZORNOST </a:t>
            </a:r>
          </a:p>
          <a:p>
            <a:pPr marL="457200" lvl="1" indent="0" algn="ctr">
              <a:buNone/>
            </a:pPr>
            <a:r>
              <a:rPr lang="sl-SI" sz="4000" b="1" dirty="0" smtClean="0">
                <a:solidFill>
                  <a:srgbClr val="C00000"/>
                </a:solidFill>
              </a:rPr>
              <a:t>IN </a:t>
            </a:r>
          </a:p>
          <a:p>
            <a:pPr marL="457200" lvl="1" indent="0" algn="ctr">
              <a:buNone/>
            </a:pPr>
            <a:r>
              <a:rPr lang="sl-SI" sz="4000" b="1" dirty="0" smtClean="0">
                <a:solidFill>
                  <a:srgbClr val="C00000"/>
                </a:solidFill>
              </a:rPr>
              <a:t>VELIKO VESELJA S KNJIGAMI!</a:t>
            </a:r>
          </a:p>
          <a:p>
            <a:pPr marL="457200" lvl="1" indent="0">
              <a:buNone/>
            </a:pPr>
            <a:endParaRPr lang="sl-SI" b="1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sl-SI" dirty="0">
              <a:solidFill>
                <a:srgbClr val="003399"/>
              </a:solidFill>
            </a:endParaRPr>
          </a:p>
          <a:p>
            <a:pPr marL="0" indent="0">
              <a:buNone/>
            </a:pPr>
            <a:endParaRPr lang="sl-SI" sz="2400" u="sng" dirty="0">
              <a:solidFill>
                <a:srgbClr val="003399"/>
              </a:solidFill>
            </a:endParaRPr>
          </a:p>
          <a:p>
            <a:pPr marL="0" indent="0">
              <a:buNone/>
            </a:pPr>
            <a:endParaRPr lang="sl-SI" sz="2400" dirty="0"/>
          </a:p>
          <a:p>
            <a:endParaRPr lang="sl-SI" sz="2400" b="1" dirty="0">
              <a:solidFill>
                <a:srgbClr val="003399"/>
              </a:solidFill>
            </a:endParaRPr>
          </a:p>
        </p:txBody>
      </p:sp>
      <p:pic>
        <p:nvPicPr>
          <p:cNvPr id="39940" name="Ograda vsebin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7313" y="5445125"/>
            <a:ext cx="12573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noFill/>
          </a:ln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sl-SI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48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2567</TotalTime>
  <Words>658</Words>
  <Application>Microsoft Office PowerPoint</Application>
  <PresentationFormat>On-screen Show (4:3)</PresentationFormat>
  <Paragraphs>89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Officeova tema</vt:lpstr>
      <vt:lpstr>Predstavitev priporočene izbrane literature</vt:lpstr>
      <vt:lpstr>IZBOR LITERATURE</vt:lpstr>
      <vt:lpstr>UPORABA LITERATURE</vt:lpstr>
      <vt:lpstr>IZBRANA KNJIŽNA DELA</vt:lpstr>
      <vt:lpstr>IZBRANA KNJIŽNA DELA</vt:lpstr>
      <vt:lpstr>PREDLAGANA KNJIŽNA DELA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VKLJUČUJEMO IN AKTIVIRAMO!</dc:title>
  <dc:creator>Uporabnik</dc:creator>
  <cp:lastModifiedBy>Zarika</cp:lastModifiedBy>
  <cp:revision>225</cp:revision>
  <cp:lastPrinted>2016-12-13T13:44:08Z</cp:lastPrinted>
  <dcterms:created xsi:type="dcterms:W3CDTF">2016-06-02T12:27:08Z</dcterms:created>
  <dcterms:modified xsi:type="dcterms:W3CDTF">2016-12-14T22:21:30Z</dcterms:modified>
</cp:coreProperties>
</file>