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70" r:id="rId5"/>
    <p:sldId id="286" r:id="rId6"/>
    <p:sldId id="285" r:id="rId7"/>
    <p:sldId id="273" r:id="rId8"/>
    <p:sldId id="272" r:id="rId9"/>
    <p:sldId id="274" r:id="rId10"/>
    <p:sldId id="259" r:id="rId11"/>
    <p:sldId id="260" r:id="rId12"/>
    <p:sldId id="262" r:id="rId13"/>
    <p:sldId id="265" r:id="rId14"/>
    <p:sldId id="266" r:id="rId15"/>
    <p:sldId id="268" r:id="rId16"/>
    <p:sldId id="293" r:id="rId17"/>
    <p:sldId id="294" r:id="rId18"/>
    <p:sldId id="295" r:id="rId19"/>
    <p:sldId id="269" r:id="rId20"/>
    <p:sldId id="292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D2B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71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2ADE-0AF6-447F-8BC5-C30E0B7F8BE9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AA95-4D16-40DF-B6E9-603C37B250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5FFA-BB8C-4B53-BE8F-D9E8D5FE962A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F725-522E-4C7D-8ED9-F3BE89D947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41ED-8CB9-4588-90F3-121BE4A29017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D51A-0792-4A2B-95C0-26E2CC0587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F57C-45A1-487A-BCF1-57EA4356837A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3992-076C-4754-AE6E-E10449BF99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26C9-FE3B-4A78-9F03-1BEF31D7FF86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23A7-1691-4FFC-8F0B-65C425A335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EF4D-F4AC-47B0-8FCE-86ECCD608C96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6EFD-978F-410C-9D13-8C152A29F7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00E6-7F78-46E6-8C89-6E4547877689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05E1-BAD3-466E-9F81-E79A362B03C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5CE2-B718-41D6-9245-98DE03AAA916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647E-1781-4FE7-87BF-65E065DA80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7387-BE9B-4D34-988A-A6D25A653080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79FA-509A-4B1A-ACD3-E906803376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C01A-F86E-4D4D-A75C-62C6D8391DDF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A473-B8A0-445D-9C43-1B423BD526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4C75-3BCA-4115-87B4-D0B421B58D50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85B6-5CC7-4F19-A981-4FD584F352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4E7A-DB46-4D80-9C65-4FBE8CDE2E5E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B183-1FB2-454D-9AEE-6B28EB274F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A02D-9134-4FEE-90D1-AD043A31FA65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03AB-9A57-40A5-9140-A6081EB07C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6375-9204-40B6-9D2C-0AF0F73FCC12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12EB-488B-47E2-B416-1ED919BC71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0983-7696-4446-9752-23FA7943B5C4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1D5F-6B25-4077-94D8-B535974CFE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4474B-064E-4E79-90C8-DFE966BA8B7E}" type="datetimeFigureOut">
              <a:rPr lang="sl-SI"/>
              <a:pPr>
                <a:defRPr/>
              </a:pPr>
              <a:t>14.9.2017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AD141-E745-46BD-BB95-5A3B51CA2D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oljeZBesedilom 3"/>
          <p:cNvSpPr txBox="1">
            <a:spLocks noChangeArrowheads="1"/>
          </p:cNvSpPr>
          <p:nvPr/>
        </p:nvSpPr>
        <p:spPr bwMode="auto">
          <a:xfrm>
            <a:off x="323850" y="6381750"/>
            <a:ext cx="871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i="1">
                <a:latin typeface="Calibri" pitchFamily="34" charset="0"/>
              </a:rPr>
              <a:t>Projekt sofinancirata Republika Slovenija in Evropska unija iz Evropskega socialnega sklada.</a:t>
            </a:r>
          </a:p>
        </p:txBody>
      </p:sp>
      <p:pic>
        <p:nvPicPr>
          <p:cNvPr id="17410" name="Picture 3" descr="C:\Users\Uporabnik\Desktop\MOJCA\VKLJUČUJEMO IN AKTIVIRAMO!\Logotipi\VkljucujemoInAktiviramo_znak_barven_stopnic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6265862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odnaslov 2"/>
          <p:cNvSpPr>
            <a:spLocks noGrp="1"/>
          </p:cNvSpPr>
          <p:nvPr>
            <p:ph type="subTitle" idx="1"/>
          </p:nvPr>
        </p:nvSpPr>
        <p:spPr>
          <a:xfrm>
            <a:off x="323850" y="549275"/>
            <a:ext cx="5976938" cy="4006850"/>
          </a:xfrm>
        </p:spPr>
        <p:txBody>
          <a:bodyPr/>
          <a:lstStyle/>
          <a:p>
            <a:pPr algn="l"/>
            <a:r>
              <a:rPr lang="sl-SI" sz="4000" b="1" smtClean="0">
                <a:solidFill>
                  <a:srgbClr val="003399"/>
                </a:solidFill>
              </a:rPr>
              <a:t>SEMINAR </a:t>
            </a:r>
          </a:p>
          <a:p>
            <a:pPr algn="l"/>
            <a:r>
              <a:rPr lang="sl-SI" sz="4000" b="1" smtClean="0">
                <a:solidFill>
                  <a:srgbClr val="003399"/>
                </a:solidFill>
              </a:rPr>
              <a:t>ZA MENTORJE </a:t>
            </a:r>
            <a:endParaRPr lang="sl-SI" sz="4000" b="1" smtClean="0">
              <a:solidFill>
                <a:srgbClr val="003399"/>
              </a:solidFill>
              <a:latin typeface="Arial" charset="0"/>
            </a:endParaRPr>
          </a:p>
          <a:p>
            <a:pPr algn="l"/>
            <a:r>
              <a:rPr lang="sl-SI" sz="4000" b="1" smtClean="0">
                <a:solidFill>
                  <a:srgbClr val="003399"/>
                </a:solidFill>
              </a:rPr>
              <a:t>18. in 19. 9. 2017</a:t>
            </a:r>
          </a:p>
          <a:p>
            <a:pPr algn="l"/>
            <a:r>
              <a:rPr lang="sl-SI" sz="3300" b="1" smtClean="0">
                <a:solidFill>
                  <a:srgbClr val="003399"/>
                </a:solidFill>
              </a:rPr>
              <a:t>Hotel Adria Ankaran</a:t>
            </a:r>
          </a:p>
          <a:p>
            <a:pPr algn="l" eaLnBrk="1" hangingPunct="1"/>
            <a:r>
              <a:rPr lang="sl-SI" sz="3300" b="1" smtClean="0">
                <a:solidFill>
                  <a:schemeClr val="hlink"/>
                </a:solidFill>
              </a:rPr>
              <a:t> </a:t>
            </a:r>
          </a:p>
          <a:p>
            <a:pPr algn="l" eaLnBrk="1" hangingPunct="1"/>
            <a:endParaRPr lang="sl-SI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pPr eaLnBrk="1" hangingPunct="1"/>
            <a:r>
              <a:rPr lang="sl-SI" smtClean="0"/>
              <a:t>O čem pisati?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smtClean="0"/>
              <a:t>“Ideje so kot ribe. Če želite uloviti majhno ribo, lahko ostanete v plitvini. A če želite uloviti veliko ribo, boste morali zabresti globlje. Globoko spodaj so ribe večje in čistejše. Velikanske so in abstraktne. In zelo lepe.”			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l-SI" sz="2800" smtClean="0"/>
              <a:t>				</a:t>
            </a:r>
            <a:r>
              <a:rPr lang="sl-SI" sz="2400" smtClean="0"/>
              <a:t>David Lynch, </a:t>
            </a:r>
            <a:r>
              <a:rPr lang="sl-SI" sz="2400" i="1" smtClean="0"/>
              <a:t>Kako ujeti veliko ribo</a:t>
            </a:r>
          </a:p>
          <a:p>
            <a:pPr eaLnBrk="1" hangingPunct="1">
              <a:lnSpc>
                <a:spcPct val="90000"/>
              </a:lnSpc>
            </a:pPr>
            <a:endParaRPr lang="sl-SI" sz="2400" i="1" smtClean="0"/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Načrt? Improvizacija? Izkušnja? Izmislek? Predelava že obstoječega?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Ali pa vse skupaj, vse hkrati?</a:t>
            </a:r>
          </a:p>
        </p:txBody>
      </p:sp>
      <p:pic>
        <p:nvPicPr>
          <p:cNvPr id="28675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Kako začeti?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800" u="sng" smtClean="0"/>
              <a:t>Obrazec:</a:t>
            </a:r>
            <a:r>
              <a:rPr lang="sl-SI" sz="2800" i="1" smtClean="0"/>
              <a:t> »Ko to pišem ...« »Nekoč pred davnimi časi ...« »Nekega poletnega dne ...« »Bila je temna in viharna noč ...«</a:t>
            </a:r>
            <a:r>
              <a:rPr lang="sl-SI" sz="2800" smtClean="0"/>
              <a:t> </a:t>
            </a:r>
          </a:p>
          <a:p>
            <a:pPr eaLnBrk="1" hangingPunct="1"/>
            <a:r>
              <a:rPr lang="sl-SI" sz="2800" u="sng" smtClean="0"/>
              <a:t>Asociacija:</a:t>
            </a:r>
            <a:r>
              <a:rPr lang="sl-SI" sz="2800" smtClean="0"/>
              <a:t> Spomnite se nečesa, česarkoli: položaja, osebe, prizora. Misel od tod vodi v več smeri, in iz vsake od teh smeri še naprej. Tisto, na kar pomislite, zapišete v obliki miselnega vzorca. </a:t>
            </a:r>
          </a:p>
          <a:p>
            <a:pPr eaLnBrk="1" hangingPunct="1"/>
            <a:r>
              <a:rPr lang="sl-SI" sz="2800" u="sng" smtClean="0"/>
              <a:t>Premik:</a:t>
            </a:r>
            <a:r>
              <a:rPr lang="sl-SI" sz="2800" smtClean="0"/>
              <a:t> Znan lik prestavimo v neznano okolje.</a:t>
            </a:r>
          </a:p>
          <a:p>
            <a:pPr eaLnBrk="1" hangingPunct="1"/>
            <a:endParaRPr lang="sl-SI" sz="2800" smtClean="0"/>
          </a:p>
        </p:txBody>
      </p:sp>
      <p:pic>
        <p:nvPicPr>
          <p:cNvPr id="29699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... In še in še vaj ...</a:t>
            </a:r>
          </a:p>
        </p:txBody>
      </p:sp>
      <p:pic>
        <p:nvPicPr>
          <p:cNvPr id="30722" name="Picture 4" descr="Šola kreativnega pisanj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557338"/>
            <a:ext cx="3040062" cy="4525962"/>
          </a:xfrm>
        </p:spPr>
      </p:pic>
      <p:pic>
        <p:nvPicPr>
          <p:cNvPr id="30723" name="Ograda vseb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PKZ 2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49313" y="1600200"/>
            <a:ext cx="325437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 kom govori zgodba?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»</a:t>
            </a:r>
            <a:r>
              <a:rPr lang="sl-SI" sz="2800" smtClean="0"/>
              <a:t>Večina ljudi misli, da mora prijava za službo govoriti o vas. Narobe. Govoriti mora o podjetju.«</a:t>
            </a:r>
            <a:r>
              <a:rPr lang="en-US" sz="28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(</a:t>
            </a:r>
            <a:r>
              <a:rPr lang="en-US" sz="2400" smtClean="0"/>
              <a:t>priročnik </a:t>
            </a:r>
            <a:r>
              <a:rPr lang="en-US" sz="2400" i="1" smtClean="0"/>
              <a:t>Impressive Applications for Outstanding Jobs</a:t>
            </a:r>
            <a:r>
              <a:rPr lang="en-US" sz="2400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sl-SI" smtClean="0"/>
              <a:t>»Pišite o tem, kar poznate.« 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sl-SI" smtClean="0"/>
              <a:t>Najbrž najbolj znana zapoved pisanja.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sl-SI" smtClean="0"/>
              <a:t>Vendar je zmotno povezana s pisanjem iz osebne izkušnje. </a:t>
            </a:r>
            <a:endParaRPr lang="en-US" smtClean="0"/>
          </a:p>
          <a:p>
            <a:pPr eaLnBrk="1" hangingPunct="1"/>
            <a:endParaRPr lang="en-US" sz="2800" smtClean="0"/>
          </a:p>
        </p:txBody>
      </p:sp>
      <p:pic>
        <p:nvPicPr>
          <p:cNvPr id="31747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Kako?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John Braine v </a:t>
            </a:r>
            <a:r>
              <a:rPr lang="sl-SI" b="1" i="1" smtClean="0"/>
              <a:t>Kako napisati roman</a:t>
            </a:r>
            <a:r>
              <a:rPr lang="sl-SI" i="1" smtClean="0"/>
              <a:t> </a:t>
            </a:r>
            <a:r>
              <a:rPr lang="sl-SI" smtClean="0"/>
              <a:t>kot drugo pravilo navaja </a:t>
            </a:r>
            <a:r>
              <a:rPr lang="sl-SI" i="1" smtClean="0"/>
              <a:t>Pišite iz izkušnje</a:t>
            </a:r>
            <a:r>
              <a:rPr lang="sl-SI" smtClean="0"/>
              <a:t>, kot tretje pa </a:t>
            </a:r>
            <a:r>
              <a:rPr lang="sl-SI" i="1" smtClean="0"/>
              <a:t>Nikoli ne bodite avtobiografski</a:t>
            </a:r>
            <a:r>
              <a:rPr lang="sl-SI" smtClean="0"/>
              <a:t>. </a:t>
            </a:r>
          </a:p>
          <a:p>
            <a:pPr eaLnBrk="1" hangingPunct="1"/>
            <a:r>
              <a:rPr lang="sl-SI" smtClean="0"/>
              <a:t>Konflikt?</a:t>
            </a:r>
          </a:p>
          <a:p>
            <a:pPr eaLnBrk="1" hangingPunct="1"/>
            <a:r>
              <a:rPr lang="sl-SI" smtClean="0"/>
              <a:t>Ali so fantazijski, fantastični, zgodovinski romani kaj vredni?</a:t>
            </a:r>
          </a:p>
          <a:p>
            <a:pPr eaLnBrk="1" hangingPunct="1"/>
            <a:r>
              <a:rPr lang="sl-SI" smtClean="0"/>
              <a:t>Ali moramo postati serijski morilec, da lahko pišemo o serijskih morilcih?</a:t>
            </a:r>
            <a:endParaRPr lang="en-US" smtClean="0"/>
          </a:p>
        </p:txBody>
      </p:sp>
      <p:pic>
        <p:nvPicPr>
          <p:cNvPr id="32771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 stopnje pisanja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sl-SI" smtClean="0"/>
              <a:t>1</a:t>
            </a:r>
            <a:r>
              <a:rPr lang="sl-SI" i="1" smtClean="0"/>
              <a:t>. Pisanje iz užitka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sl-SI" smtClean="0"/>
              <a:t>2.</a:t>
            </a:r>
            <a:r>
              <a:rPr lang="sl-SI" i="1" smtClean="0"/>
              <a:t> Iskanje napak in popravljanje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sl-SI" smtClean="0"/>
              <a:t>3.</a:t>
            </a:r>
            <a:r>
              <a:rPr lang="sl-SI" i="1" smtClean="0"/>
              <a:t> Ustvarjanje najboljšega</a:t>
            </a:r>
          </a:p>
          <a:p>
            <a:pPr eaLnBrk="1" hangingPunct="1"/>
            <a:r>
              <a:rPr lang="sl-SI" sz="2400" smtClean="0"/>
              <a:t>(Ko vemo, da ne moremo več naprej, oziroma ko vemo, da takšni, kakršni smo, ne moremo napisati bolje.)</a:t>
            </a:r>
            <a:endParaRPr lang="en-US" sz="2400" smtClean="0"/>
          </a:p>
        </p:txBody>
      </p:sp>
      <p:pic>
        <p:nvPicPr>
          <p:cNvPr id="33795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Življenje v skupini</a:t>
            </a:r>
          </a:p>
        </p:txBody>
      </p:sp>
      <p:sp>
        <p:nvSpPr>
          <p:cNvPr id="34818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Skupino zmeraj sestavljajo </a:t>
            </a:r>
            <a:r>
              <a:rPr lang="sl-SI" i="1" smtClean="0"/>
              <a:t>različni</a:t>
            </a:r>
            <a:r>
              <a:rPr lang="sl-SI" smtClean="0"/>
              <a:t> ljudje.</a:t>
            </a:r>
          </a:p>
          <a:p>
            <a:r>
              <a:rPr lang="sl-SI" smtClean="0"/>
              <a:t>Pri ustvarjanju je različnost kvaliteta.</a:t>
            </a:r>
          </a:p>
          <a:p>
            <a:r>
              <a:rPr lang="sl-SI" smtClean="0"/>
              <a:t>Skupinske faze:</a:t>
            </a:r>
          </a:p>
          <a:p>
            <a:pPr>
              <a:buFont typeface="Arial" charset="0"/>
              <a:buNone/>
            </a:pPr>
            <a:r>
              <a:rPr lang="sl-SI" smtClean="0"/>
              <a:t>	- oblikovanje skupine</a:t>
            </a:r>
          </a:p>
          <a:p>
            <a:pPr>
              <a:buFont typeface="Arial" charset="0"/>
              <a:buNone/>
            </a:pPr>
            <a:r>
              <a:rPr lang="sl-SI" smtClean="0"/>
              <a:t>	- konflikti in preizkušanje mej</a:t>
            </a:r>
          </a:p>
          <a:p>
            <a:pPr>
              <a:buFont typeface="Arial" charset="0"/>
              <a:buNone/>
            </a:pPr>
            <a:r>
              <a:rPr lang="sl-SI" smtClean="0"/>
              <a:t>	- normiranje </a:t>
            </a:r>
          </a:p>
          <a:p>
            <a:pPr>
              <a:buFont typeface="Arial" charset="0"/>
              <a:buNone/>
            </a:pPr>
            <a:r>
              <a:rPr lang="sl-SI" smtClean="0"/>
              <a:t>	- učinkovitost</a:t>
            </a:r>
          </a:p>
        </p:txBody>
      </p:sp>
      <p:pic>
        <p:nvPicPr>
          <p:cNvPr id="34819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faze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i="1" smtClean="0"/>
              <a:t>Oblikovanje skupine.</a:t>
            </a:r>
          </a:p>
          <a:p>
            <a:pPr>
              <a:buFont typeface="Arial" charset="0"/>
              <a:buNone/>
            </a:pPr>
            <a:r>
              <a:rPr lang="sl-SI" smtClean="0"/>
              <a:t>Zbiranje vtisov o drugih članih, vzpostavljanje vzorcev obnašanja, izogibanje zameri.</a:t>
            </a:r>
          </a:p>
          <a:p>
            <a:r>
              <a:rPr lang="sl-SI" i="1" smtClean="0"/>
              <a:t>Konflikti in preizkušanje mej.</a:t>
            </a:r>
          </a:p>
          <a:p>
            <a:pPr>
              <a:buFont typeface="Arial" charset="0"/>
              <a:buNone/>
            </a:pPr>
            <a:r>
              <a:rPr lang="sl-SI" smtClean="0"/>
              <a:t>Tekmovanje in konflikt. (Vodja uravnotežuje, vzpostavlja vrednostni sistem.) Avtorefleksija.</a:t>
            </a:r>
          </a:p>
          <a:p>
            <a:pPr>
              <a:buFont typeface="Arial" charset="0"/>
              <a:buNone/>
            </a:pPr>
            <a:r>
              <a:rPr lang="sl-SI" smtClean="0"/>
              <a:t>	(Tudi vodjeva.) Možni so izstopi iz skupine.</a:t>
            </a:r>
          </a:p>
        </p:txBody>
      </p:sp>
      <p:pic>
        <p:nvPicPr>
          <p:cNvPr id="35843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Posamezne faze 2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	</a:t>
            </a:r>
            <a:r>
              <a:rPr lang="sl-SI" i="1" smtClean="0"/>
              <a:t>Normiranje: </a:t>
            </a:r>
          </a:p>
          <a:p>
            <a:pPr>
              <a:buFont typeface="Arial" charset="0"/>
              <a:buNone/>
            </a:pPr>
            <a:r>
              <a:rPr lang="sl-SI" smtClean="0"/>
              <a:t>Vzpostavljanje kohezivnega načina dela, medsebojna komunikacija, konec občutkov ogroženosti in strahu.</a:t>
            </a:r>
          </a:p>
          <a:p>
            <a:r>
              <a:rPr lang="sl-SI" i="1" smtClean="0"/>
              <a:t>	Učinkovitost:</a:t>
            </a:r>
          </a:p>
          <a:p>
            <a:pPr>
              <a:buFont typeface="Arial" charset="0"/>
              <a:buNone/>
            </a:pPr>
            <a:r>
              <a:rPr lang="sl-SI" smtClean="0"/>
              <a:t>Uravnoteženje soodvisnosti in samostojnosti. Fleksibilnost vlog v skupini. Lojalnost skupini. </a:t>
            </a:r>
            <a:r>
              <a:rPr lang="sl-SI" smtClean="0">
                <a:cs typeface="Times New Roman" pitchFamily="18" charset="0"/>
              </a:rPr>
              <a:t>→ </a:t>
            </a:r>
            <a:r>
              <a:rPr lang="sl-SI" i="1" smtClean="0">
                <a:cs typeface="Times New Roman" pitchFamily="18" charset="0"/>
              </a:rPr>
              <a:t>sprememba vloge vodje.</a:t>
            </a:r>
          </a:p>
        </p:txBody>
      </p:sp>
      <p:pic>
        <p:nvPicPr>
          <p:cNvPr id="36867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Dobrodošli v paradoksu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i="1" smtClean="0">
                <a:latin typeface="Arial" charset="0"/>
              </a:rPr>
              <a:t>Vse več ljudi piše ...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... </a:t>
            </a:r>
            <a:r>
              <a:rPr lang="sl-SI" i="1" smtClean="0">
                <a:latin typeface="Arial" charset="0"/>
              </a:rPr>
              <a:t>Vse manj ljudi bere.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Leta 1991: 17 novih slovenskih romanov.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V zadnjih letih približno 130 – vsako leto.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Vsako leto izide 250 – 300 pesniških zbirk.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Velika večina teh zbirk se proda v manj kot 100 izvodih – večino jih kupijo knjižnice.</a:t>
            </a:r>
            <a:endParaRPr lang="sl-SI" sz="2800" smtClean="0"/>
          </a:p>
        </p:txBody>
      </p:sp>
      <p:pic>
        <p:nvPicPr>
          <p:cNvPr id="37891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2952750"/>
          </a:xfrm>
        </p:spPr>
        <p:txBody>
          <a:bodyPr/>
          <a:lstStyle/>
          <a:p>
            <a:pPr eaLnBrk="1" hangingPunct="1"/>
            <a:r>
              <a:rPr lang="sl-SI" b="1" smtClean="0">
                <a:solidFill>
                  <a:srgbClr val="E33D2B"/>
                </a:solidFill>
              </a:rPr>
              <a:t>Priprava in vodenje delavnic kreativnega pisanja</a:t>
            </a:r>
            <a:r>
              <a:rPr lang="sl-SI" smtClean="0"/>
              <a:t> 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>
          <a:xfrm>
            <a:off x="457200" y="4797425"/>
            <a:ext cx="8229600" cy="13287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l-SI" b="1" smtClean="0">
                <a:solidFill>
                  <a:srgbClr val="003399"/>
                </a:solidFill>
                <a:latin typeface="Arial" charset="0"/>
              </a:rPr>
              <a:t>Andrej Blatnik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l-SI" smtClean="0">
                <a:solidFill>
                  <a:srgbClr val="003399"/>
                </a:solidFill>
                <a:latin typeface="Arial" charset="0"/>
              </a:rPr>
              <a:t>www.andrejblatnik.com</a:t>
            </a:r>
          </a:p>
        </p:txBody>
      </p:sp>
      <p:pic>
        <p:nvPicPr>
          <p:cNvPr id="18435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Izhod iz paradoksa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z="3600" smtClean="0"/>
              <a:t>Morda je </a:t>
            </a:r>
            <a:r>
              <a:rPr lang="sl-SI" sz="3600" i="1" smtClean="0"/>
              <a:t>pisanje</a:t>
            </a:r>
            <a:r>
              <a:rPr lang="sl-SI" sz="3600" smtClean="0"/>
              <a:t> nov način </a:t>
            </a:r>
            <a:r>
              <a:rPr lang="sl-SI" sz="3600" i="1" smtClean="0"/>
              <a:t>branja</a:t>
            </a:r>
            <a:r>
              <a:rPr lang="sl-SI" sz="3600" smtClean="0"/>
              <a:t> ...</a:t>
            </a:r>
          </a:p>
          <a:p>
            <a:pPr>
              <a:lnSpc>
                <a:spcPct val="90000"/>
              </a:lnSpc>
            </a:pPr>
            <a:r>
              <a:rPr lang="sl-SI" sz="3600" smtClean="0"/>
              <a:t>... le da ne branja </a:t>
            </a:r>
            <a:r>
              <a:rPr lang="sl-SI" sz="3600" i="1" smtClean="0"/>
              <a:t>leposlovja</a:t>
            </a:r>
            <a:r>
              <a:rPr lang="sl-SI" sz="3600" smtClean="0"/>
              <a:t> ...</a:t>
            </a:r>
          </a:p>
          <a:p>
            <a:pPr>
              <a:lnSpc>
                <a:spcPct val="90000"/>
              </a:lnSpc>
            </a:pPr>
            <a:r>
              <a:rPr lang="sl-SI" sz="3600" smtClean="0"/>
              <a:t>... temveč branja </a:t>
            </a:r>
            <a:r>
              <a:rPr lang="sl-SI" sz="3600" i="1" smtClean="0"/>
              <a:t>samega sebe</a:t>
            </a:r>
            <a:r>
              <a:rPr lang="sl-SI" sz="3600" smtClean="0"/>
              <a:t>.</a:t>
            </a:r>
          </a:p>
          <a:p>
            <a:pPr>
              <a:lnSpc>
                <a:spcPct val="90000"/>
              </a:lnSpc>
            </a:pPr>
            <a:r>
              <a:rPr lang="sl-SI" sz="3600" i="1" smtClean="0"/>
              <a:t>O čem govorimo</a:t>
            </a:r>
            <a:r>
              <a:rPr lang="sl-SI" sz="3600" smtClean="0"/>
              <a:t>?</a:t>
            </a:r>
          </a:p>
          <a:p>
            <a:pPr>
              <a:lnSpc>
                <a:spcPct val="90000"/>
              </a:lnSpc>
            </a:pPr>
            <a:r>
              <a:rPr lang="sl-SI" sz="3600" smtClean="0"/>
              <a:t>→ </a:t>
            </a:r>
            <a:r>
              <a:rPr lang="sl-SI" sz="2800" smtClean="0"/>
              <a:t>Ko govorimo o čem</a:t>
            </a:r>
            <a:r>
              <a:rPr lang="sl-SI" sz="2800" smtClean="0">
                <a:latin typeface="Arial" charset="0"/>
              </a:rPr>
              <a:t>/kom</a:t>
            </a:r>
            <a:r>
              <a:rPr lang="sl-SI" sz="2800" smtClean="0"/>
              <a:t> drugem kot o sebi?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Ingarden: književnost obstaja intencionalno.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Višje? Hitreje? Močneje? Nenehni razvoj? Trajnostni obstoj?</a:t>
            </a:r>
          </a:p>
          <a:p>
            <a:pPr>
              <a:lnSpc>
                <a:spcPct val="90000"/>
              </a:lnSpc>
            </a:pPr>
            <a:r>
              <a:rPr lang="sl-SI" sz="3600" smtClean="0"/>
              <a:t>Včasih je dovolj nagovoriti enega.</a:t>
            </a:r>
            <a:endParaRPr lang="sl-SI" sz="2400" smtClean="0"/>
          </a:p>
          <a:p>
            <a:pPr eaLnBrk="1" hangingPunct="1">
              <a:lnSpc>
                <a:spcPct val="90000"/>
              </a:lnSpc>
            </a:pPr>
            <a:endParaRPr lang="sl-SI" sz="36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sl-SI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l-SI" sz="2800" smtClean="0"/>
          </a:p>
        </p:txBody>
      </p:sp>
      <p:pic>
        <p:nvPicPr>
          <p:cNvPr id="38915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Učenje ustvarjalnosti skozi čas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Sistem mojstra in vajenca.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ZDA, 1963. 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Slovenija: Lojze Kovačič ...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... Branko Gradišnik / dr. Janez Rugelj ...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Literaturine delavnice (1990 </a:t>
            </a:r>
            <a:r>
              <a:rPr lang="sl-SI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l-SI" smtClean="0">
                <a:latin typeface="Arial" charset="0"/>
              </a:rPr>
              <a:t> 2017 ...).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Izidi: nagrade za prvenec Vesna Lemaić, Zoran Knežević, Metka Lampret ...</a:t>
            </a:r>
          </a:p>
          <a:p>
            <a:pPr>
              <a:lnSpc>
                <a:spcPct val="90000"/>
              </a:lnSpc>
            </a:pPr>
            <a:r>
              <a:rPr lang="sl-SI" smtClean="0">
                <a:latin typeface="Arial" charset="0"/>
              </a:rPr>
              <a:t>Kaj imajo skupnega?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Zakaj ustvarjalnost?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2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l-SI" sz="2800" smtClean="0"/>
              <a:t>	Pisanje in branje omogoča individualizacijo v vse bolj zunanje strukturiranem svetu.</a:t>
            </a:r>
          </a:p>
          <a:p>
            <a:pPr eaLnBrk="1" hangingPunct="1">
              <a:buFont typeface="Arial" charset="0"/>
              <a:buNone/>
            </a:pPr>
            <a:r>
              <a:rPr lang="sl-SI" sz="2800" smtClean="0"/>
              <a:t>			</a:t>
            </a:r>
            <a:r>
              <a:rPr lang="sl-SI" sz="2000" smtClean="0"/>
              <a:t>(Peter Sloterdijk)</a:t>
            </a:r>
          </a:p>
          <a:p>
            <a:pPr eaLnBrk="1" hangingPunct="1">
              <a:buFont typeface="Arial" charset="0"/>
              <a:buNone/>
            </a:pPr>
            <a:r>
              <a:rPr lang="sl-SI" sz="2800" smtClean="0"/>
              <a:t>   Ustvarjalnost zahteva pogum, </a:t>
            </a:r>
            <a:endParaRPr lang="sl-SI" sz="2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sl-SI" sz="2800" smtClean="0">
                <a:latin typeface="Arial" charset="0"/>
              </a:rPr>
              <a:t>   </a:t>
            </a:r>
            <a:r>
              <a:rPr lang="sl-SI" sz="2800" smtClean="0"/>
              <a:t>da zapustimo zanesljivo.</a:t>
            </a:r>
          </a:p>
          <a:p>
            <a:pPr eaLnBrk="1" hangingPunct="1">
              <a:buFont typeface="Arial" charset="0"/>
              <a:buNone/>
            </a:pPr>
            <a:r>
              <a:rPr lang="sl-SI" sz="2800" smtClean="0"/>
              <a:t>			</a:t>
            </a:r>
            <a:r>
              <a:rPr lang="sl-SI" sz="2000" smtClean="0"/>
              <a:t>(Erich Fromm)</a:t>
            </a:r>
          </a:p>
          <a:p>
            <a:pPr lvl="2" eaLnBrk="1" hangingPunct="1">
              <a:buFont typeface="Arial" charset="0"/>
              <a:buNone/>
            </a:pPr>
            <a:r>
              <a:rPr lang="sl-SI" sz="2000" smtClean="0"/>
              <a:t>		</a:t>
            </a:r>
          </a:p>
        </p:txBody>
      </p:sp>
      <p:pic>
        <p:nvPicPr>
          <p:cNvPr id="20483" name="Picture 4" descr="6043049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810000" cy="5486400"/>
          </a:xfrm>
        </p:spPr>
      </p:pic>
      <p:pic>
        <p:nvPicPr>
          <p:cNvPr id="20484" name="Ograda vseb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2292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Kreativno = ustvarjalno pisanje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Ustvarjalno</a:t>
            </a:r>
            <a:r>
              <a:rPr lang="sl-SI" smtClean="0"/>
              <a:t>st </a:t>
            </a:r>
            <a:r>
              <a:rPr lang="en-US" smtClean="0"/>
              <a:t>se odmika od (tudi žanrskih) obrazcev</a:t>
            </a:r>
            <a:r>
              <a:rPr lang="sl-SI" smtClean="0"/>
              <a:t>.</a:t>
            </a:r>
          </a:p>
          <a:p>
            <a:pPr eaLnBrk="1" hangingPunct="1"/>
            <a:r>
              <a:rPr lang="sl-SI" sz="2400" smtClean="0"/>
              <a:t>(spoznavna, estetska, etična funkcija literature </a:t>
            </a:r>
            <a:r>
              <a:rPr lang="sl-SI" sz="2400" smtClean="0">
                <a:sym typeface="Wingdings" pitchFamily="2" charset="2"/>
              </a:rPr>
              <a:t>)</a:t>
            </a:r>
          </a:p>
          <a:p>
            <a:pPr eaLnBrk="1" hangingPunct="1"/>
            <a:r>
              <a:rPr lang="sl-SI" smtClean="0"/>
              <a:t>Lanski pozdrav: </a:t>
            </a:r>
            <a:r>
              <a:rPr lang="en-US" smtClean="0"/>
              <a:t>“Lep pozdrav.”</a:t>
            </a:r>
            <a:endParaRPr lang="sl-SI" smtClean="0"/>
          </a:p>
          <a:p>
            <a:pPr eaLnBrk="1" hangingPunct="1"/>
            <a:r>
              <a:rPr lang="sl-SI" smtClean="0"/>
              <a:t>Ustvarjalnost se /v primerni meri/ odmika od obzorja pričakovanja.</a:t>
            </a:r>
          </a:p>
        </p:txBody>
      </p:sp>
      <p:pic>
        <p:nvPicPr>
          <p:cNvPr id="21507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Užitek v ustvarjanju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V igranju nogometa lahko uživamo, čeprav ne igramo za reprezentanco.</a:t>
            </a:r>
          </a:p>
          <a:p>
            <a:r>
              <a:rPr lang="sl-SI" smtClean="0">
                <a:latin typeface="Arial" charset="0"/>
              </a:rPr>
              <a:t>V smučanju lahko uživamo, čeprav ne tekmujemo v svetovnem pokalu.</a:t>
            </a:r>
          </a:p>
          <a:p>
            <a:r>
              <a:rPr lang="sl-SI" smtClean="0">
                <a:latin typeface="Arial" charset="0"/>
              </a:rPr>
              <a:t>V kuhanju lahko uživamo, čeprav zanj ne dobivamo Michelinovih zvezdic.</a:t>
            </a:r>
          </a:p>
          <a:p>
            <a:r>
              <a:rPr lang="sl-SI" smtClean="0">
                <a:latin typeface="Arial" charset="0"/>
              </a:rPr>
              <a:t>V igranju na glasbilo uživamo, čeprav ...</a:t>
            </a:r>
          </a:p>
          <a:p>
            <a:r>
              <a:rPr lang="sl-SI" smtClean="0">
                <a:latin typeface="Arial" charset="0"/>
              </a:rPr>
              <a:t>V pisanju ... ???</a:t>
            </a:r>
          </a:p>
        </p:txBody>
      </p:sp>
      <p:pic>
        <p:nvPicPr>
          <p:cNvPr id="23555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Zmožnost učenja pisanja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smtClean="0">
                <a:cs typeface="Times New Roman" pitchFamily="18" charset="0"/>
              </a:rPr>
              <a:t>→ je n</a:t>
            </a:r>
            <a:r>
              <a:rPr lang="sl-SI" sz="3600" smtClean="0"/>
              <a:t>eskončni plavalni tečaj.</a:t>
            </a:r>
          </a:p>
          <a:p>
            <a:pPr eaLnBrk="1" hangingPunct="1"/>
            <a:r>
              <a:rPr lang="sl-SI" sz="3600" smtClean="0"/>
              <a:t>Vse možnosti so dobre možnosti:</a:t>
            </a:r>
          </a:p>
          <a:p>
            <a:pPr lvl="1" eaLnBrk="1" hangingPunct="1"/>
            <a:r>
              <a:rPr lang="sl-SI" sz="3200" smtClean="0"/>
              <a:t>Poezija. Proza. Spomini. </a:t>
            </a:r>
          </a:p>
          <a:p>
            <a:pPr lvl="1" eaLnBrk="1" hangingPunct="1"/>
            <a:r>
              <a:rPr lang="sl-SI" sz="3200" smtClean="0"/>
              <a:t>Pisanje na prosto temo.</a:t>
            </a:r>
          </a:p>
          <a:p>
            <a:pPr lvl="1" eaLnBrk="1" hangingPunct="1"/>
            <a:r>
              <a:rPr lang="sl-SI" sz="3200" smtClean="0"/>
              <a:t>Pisanje na zadano temo.</a:t>
            </a:r>
          </a:p>
          <a:p>
            <a:pPr lvl="1" eaLnBrk="1" hangingPunct="1">
              <a:buFont typeface="Arial" charset="0"/>
              <a:buNone/>
            </a:pPr>
            <a:r>
              <a:rPr lang="sl-SI" sz="3200" smtClean="0"/>
              <a:t>Pisanje vs. </a:t>
            </a:r>
            <a:r>
              <a:rPr lang="sl-SI" sz="3200" i="1" smtClean="0"/>
              <a:t>ustvarjalno</a:t>
            </a:r>
            <a:r>
              <a:rPr lang="sl-SI" sz="3200" smtClean="0"/>
              <a:t> pisanje.</a:t>
            </a:r>
          </a:p>
          <a:p>
            <a:pPr lvl="1" eaLnBrk="1" hangingPunct="1"/>
            <a:endParaRPr lang="sl-SI" sz="3200" smtClean="0"/>
          </a:p>
        </p:txBody>
      </p:sp>
      <p:pic>
        <p:nvPicPr>
          <p:cNvPr id="24579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</a:t>
            </a:r>
            <a:r>
              <a:rPr lang="en-US" smtClean="0"/>
              <a:t>repoznavanj</a:t>
            </a:r>
            <a:r>
              <a:rPr lang="sl-SI" smtClean="0"/>
              <a:t>e vzorcev</a:t>
            </a:r>
            <a:endParaRPr lang="en-US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… se povečuje s poznavanjem področja (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sl-SI" sz="2800" smtClean="0">
                <a:sym typeface="Symbol" pitchFamily="18" charset="2"/>
              </a:rPr>
              <a:t> </a:t>
            </a:r>
            <a:r>
              <a:rPr lang="en-US" sz="2800" smtClean="0"/>
              <a:t>z načitanostjo).</a:t>
            </a:r>
            <a:endParaRPr lang="sl-SI" sz="2800" smtClean="0"/>
          </a:p>
          <a:p>
            <a:pPr eaLnBrk="1" hangingPunct="1"/>
            <a:r>
              <a:rPr lang="sl-SI" sz="2800" smtClean="0">
                <a:solidFill>
                  <a:srgbClr val="E33D2B"/>
                </a:solidFill>
              </a:rPr>
              <a:t>“Na začetku pisanja je branje.”</a:t>
            </a:r>
          </a:p>
          <a:p>
            <a:pPr eaLnBrk="1" hangingPunct="1"/>
            <a:r>
              <a:rPr lang="sl-SI" sz="2800" i="1" smtClean="0"/>
              <a:t>Tesnoba vplivanja?</a:t>
            </a:r>
          </a:p>
          <a:p>
            <a:pPr eaLnBrk="1" hangingPunct="1"/>
            <a:r>
              <a:rPr lang="en-US" sz="2800" smtClean="0"/>
              <a:t>“Vsak pisatelj postane navsezadnje svoj najslabši učenec.” (Jorge Luis Borges)</a:t>
            </a:r>
            <a:endParaRPr lang="sl-SI" sz="2800" smtClean="0"/>
          </a:p>
          <a:p>
            <a:pPr eaLnBrk="1" hangingPunct="1"/>
            <a:r>
              <a:rPr lang="sl-SI" sz="2800" i="1" smtClean="0"/>
              <a:t>V</a:t>
            </a:r>
            <a:r>
              <a:rPr lang="en-US" sz="2800" i="1" smtClean="0"/>
              <a:t>plivanje</a:t>
            </a:r>
            <a:r>
              <a:rPr lang="en-US" sz="2800" smtClean="0"/>
              <a:t> je neogibno, vendar si pisatelj kreativno izbira sebi primerne vplive (</a:t>
            </a:r>
            <a:r>
              <a:rPr lang="sl-SI" sz="2800" smtClean="0"/>
              <a:t>Viktor </a:t>
            </a:r>
            <a:r>
              <a:rPr lang="en-US" sz="2800" smtClean="0"/>
              <a:t>Šklovski).</a:t>
            </a:r>
          </a:p>
          <a:p>
            <a:pPr eaLnBrk="1" hangingPunct="1"/>
            <a:r>
              <a:rPr lang="en-US" sz="2800" smtClean="0">
                <a:sym typeface="Symbol" pitchFamily="18" charset="2"/>
              </a:rPr>
              <a:t></a:t>
            </a:r>
            <a:r>
              <a:rPr lang="sl-SI" sz="2800" smtClean="0">
                <a:sym typeface="Symbol" pitchFamily="18" charset="2"/>
              </a:rPr>
              <a:t> oblikovanje lastnega izraza</a:t>
            </a:r>
            <a:endParaRPr lang="en-US" sz="2800" smtClean="0">
              <a:sym typeface="Symbol" pitchFamily="18" charset="2"/>
            </a:endParaRPr>
          </a:p>
        </p:txBody>
      </p:sp>
      <p:pic>
        <p:nvPicPr>
          <p:cNvPr id="25603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Kako deluje ... zgodba?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800" smtClean="0"/>
              <a:t>Kdo sam popravlja svoj avtomobil?</a:t>
            </a:r>
          </a:p>
          <a:p>
            <a:pPr eaLnBrk="1" hangingPunct="1"/>
            <a:r>
              <a:rPr lang="sl-SI" sz="2800" smtClean="0"/>
              <a:t>Več ko vemo o delovanju zgodbarskih mehanizmov, lažje sami odpravimo napake.</a:t>
            </a:r>
          </a:p>
          <a:p>
            <a:pPr eaLnBrk="1" hangingPunct="1"/>
            <a:r>
              <a:rPr lang="sl-SI" sz="2800" smtClean="0"/>
              <a:t>Zaznanje napak je že pol popravka!</a:t>
            </a:r>
          </a:p>
          <a:p>
            <a:pPr eaLnBrk="1" hangingPunct="1"/>
            <a:r>
              <a:rPr lang="en-US" sz="2800" smtClean="0"/>
              <a:t>Urednik popravi besedilo, kakor mehanik popravi avto …</a:t>
            </a:r>
          </a:p>
          <a:p>
            <a:pPr eaLnBrk="1" hangingPunct="1"/>
            <a:r>
              <a:rPr lang="en-US" sz="2800" smtClean="0"/>
              <a:t>(… le da ljudje ponavadi opazijo, da avto ne vozi </a:t>
            </a:r>
            <a:r>
              <a:rPr lang="en-US" sz="2800" smtClean="0">
                <a:sym typeface="Wingdings" pitchFamily="2" charset="2"/>
              </a:rPr>
              <a:t>!)</a:t>
            </a:r>
            <a:endParaRPr lang="sl-SI" sz="2800" smtClean="0">
              <a:sym typeface="Wingdings" pitchFamily="2" charset="2"/>
            </a:endParaRPr>
          </a:p>
          <a:p>
            <a:pPr eaLnBrk="1" hangingPunct="1"/>
            <a:r>
              <a:rPr lang="sl-SI" sz="2800" smtClean="0">
                <a:sym typeface="Wingdings" pitchFamily="2" charset="2"/>
              </a:rPr>
              <a:t>Mentor </a:t>
            </a:r>
            <a:r>
              <a:rPr lang="sl-SI" sz="2800" b="1" smtClean="0">
                <a:sym typeface="Wingdings" pitchFamily="2" charset="2"/>
              </a:rPr>
              <a:t>usmerja </a:t>
            </a:r>
            <a:r>
              <a:rPr lang="sl-SI" sz="2800" smtClean="0">
                <a:sym typeface="Wingdings" pitchFamily="2" charset="2"/>
              </a:rPr>
              <a:t>v opažanje napak ...</a:t>
            </a:r>
          </a:p>
          <a:p>
            <a:pPr eaLnBrk="1" hangingPunct="1"/>
            <a:r>
              <a:rPr lang="sl-SI" sz="2800" smtClean="0">
                <a:sym typeface="Wingdings" pitchFamily="2" charset="2"/>
              </a:rPr>
              <a:t>... in iskanje ustreznih rešitev.</a:t>
            </a:r>
            <a:endParaRPr lang="en-US" sz="2800" smtClean="0">
              <a:sym typeface="Wingdings" pitchFamily="2" charset="2"/>
            </a:endParaRPr>
          </a:p>
          <a:p>
            <a:pPr eaLnBrk="1" hangingPunct="1"/>
            <a:endParaRPr lang="sl-SI" sz="2800" smtClean="0"/>
          </a:p>
        </p:txBody>
      </p:sp>
      <p:pic>
        <p:nvPicPr>
          <p:cNvPr id="26627" name="Ograda vseb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13572</TotalTime>
  <Words>699</Words>
  <Application>Microsoft Office PowerPoint</Application>
  <PresentationFormat>Diaprojekcija na zaslonu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Symbol</vt:lpstr>
      <vt:lpstr>Officeova tema</vt:lpstr>
      <vt:lpstr>Slide 1</vt:lpstr>
      <vt:lpstr>Priprava in vodenje delavnic kreativnega pisanja </vt:lpstr>
      <vt:lpstr>Učenje ustvarjalnosti skozi čas</vt:lpstr>
      <vt:lpstr>Zakaj ustvarjalnost?</vt:lpstr>
      <vt:lpstr>Kreativno = ustvarjalno pisanje</vt:lpstr>
      <vt:lpstr>Užitek v ustvarjanju</vt:lpstr>
      <vt:lpstr>Zmožnost učenja pisanja</vt:lpstr>
      <vt:lpstr>Prepoznavanje vzorcev</vt:lpstr>
      <vt:lpstr>Kako deluje ... zgodba?</vt:lpstr>
      <vt:lpstr>O čem pisati?</vt:lpstr>
      <vt:lpstr>Kako začeti?</vt:lpstr>
      <vt:lpstr>... In še in še vaj ...</vt:lpstr>
      <vt:lpstr>O kom govori zgodba?</vt:lpstr>
      <vt:lpstr>Kako?</vt:lpstr>
      <vt:lpstr>Tri stopnje pisanja</vt:lpstr>
      <vt:lpstr>Življenje v skupini</vt:lpstr>
      <vt:lpstr>Posamezne faze</vt:lpstr>
      <vt:lpstr>Posamezne faze 2</vt:lpstr>
      <vt:lpstr>Dobrodošli v paradoksu</vt:lpstr>
      <vt:lpstr>Izhod iz paradoksa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Andrej</cp:lastModifiedBy>
  <cp:revision>21</cp:revision>
  <dcterms:created xsi:type="dcterms:W3CDTF">2016-06-03T09:26:27Z</dcterms:created>
  <dcterms:modified xsi:type="dcterms:W3CDTF">2017-09-14T16:22:33Z</dcterms:modified>
</cp:coreProperties>
</file>