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330" r:id="rId2"/>
    <p:sldId id="331" r:id="rId3"/>
    <p:sldId id="342" r:id="rId4"/>
    <p:sldId id="333" r:id="rId5"/>
    <p:sldId id="334" r:id="rId6"/>
    <p:sldId id="335" r:id="rId7"/>
    <p:sldId id="336" r:id="rId8"/>
    <p:sldId id="337" r:id="rId9"/>
    <p:sldId id="338" r:id="rId10"/>
    <p:sldId id="352" r:id="rId11"/>
    <p:sldId id="353" r:id="rId12"/>
    <p:sldId id="354" r:id="rId13"/>
    <p:sldId id="343" r:id="rId14"/>
    <p:sldId id="375" r:id="rId15"/>
    <p:sldId id="270" r:id="rId16"/>
    <p:sldId id="370" r:id="rId17"/>
    <p:sldId id="371" r:id="rId18"/>
    <p:sldId id="372" r:id="rId19"/>
    <p:sldId id="373" r:id="rId20"/>
    <p:sldId id="374" r:id="rId21"/>
    <p:sldId id="376" r:id="rId22"/>
    <p:sldId id="361" r:id="rId23"/>
    <p:sldId id="366" r:id="rId24"/>
    <p:sldId id="362" r:id="rId25"/>
    <p:sldId id="363" r:id="rId26"/>
    <p:sldId id="364" r:id="rId27"/>
    <p:sldId id="365" r:id="rId28"/>
    <p:sldId id="322" r:id="rId29"/>
    <p:sldId id="369" r:id="rId30"/>
    <p:sldId id="368" r:id="rId31"/>
    <p:sldId id="302" r:id="rId32"/>
    <p:sldId id="367" r:id="rId33"/>
    <p:sldId id="382" r:id="rId34"/>
    <p:sldId id="381" r:id="rId35"/>
    <p:sldId id="377" r:id="rId36"/>
    <p:sldId id="378" r:id="rId37"/>
    <p:sldId id="379" r:id="rId38"/>
    <p:sldId id="380" r:id="rId39"/>
    <p:sldId id="389" r:id="rId40"/>
    <p:sldId id="313" r:id="rId41"/>
    <p:sldId id="355" r:id="rId42"/>
    <p:sldId id="383" r:id="rId43"/>
    <p:sldId id="384" r:id="rId44"/>
    <p:sldId id="327" r:id="rId45"/>
    <p:sldId id="386" r:id="rId46"/>
    <p:sldId id="385" r:id="rId47"/>
    <p:sldId id="351" r:id="rId48"/>
    <p:sldId id="387" r:id="rId49"/>
  </p:sldIdLst>
  <p:sldSz cx="9144000" cy="6858000" type="screen4x3"/>
  <p:notesSz cx="7099300" cy="102346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A2828"/>
    <a:srgbClr val="FF33CC"/>
    <a:srgbClr val="FF9933"/>
    <a:srgbClr val="FFB521"/>
    <a:srgbClr val="00CC00"/>
    <a:srgbClr val="00CC66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ematski slog 2 – poudarek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100" d="100"/>
          <a:sy n="100" d="100"/>
        </p:scale>
        <p:origin x="-1998" y="-426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58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52" tIns="49526" rIns="99052" bIns="49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52" tIns="49526" rIns="99052" bIns="49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73C541D-F363-4204-9838-472C79D27938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52" tIns="49526" rIns="99052" bIns="49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52" tIns="49526" rIns="99052" bIns="49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C213F03-BEFB-4834-8C8C-39D3115087A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7163" y="-115888"/>
            <a:ext cx="9458326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2935-EDB5-49BD-A6F9-50AEA8F40783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3A4E-5CD0-41A4-82F1-A0474F5D31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75AE-87C5-4632-8001-30785BDCDA61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F377-940B-4299-97A1-932B68DBD33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5FA7-1790-4362-96AB-F9F948429239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0A2B-2DEB-4A79-94AA-09C6CCE7B99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44450"/>
            <a:ext cx="9458325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B37D-43F9-49D0-8B26-54A40CEB9C53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B348-7B70-405B-BC8D-33004A2DC8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BC6C-E13C-4A9B-B078-BE497CA28819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67C6-348E-49DD-8E95-24A9FD5987A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67BC-FE3F-4C80-889F-F9EF43F0583F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DBA2-E72A-4E36-8CEE-FA7573AFDE4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B5C9-0584-43C9-8181-F3C70567F047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E738-0581-4943-9F86-6B4414E217B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70F1-CA72-4E80-BEAA-A911BAE55DD7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F511-BBA0-4166-8DFE-4C49F29CE8C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8635-145F-4967-9478-92AAF5714C88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7461-6F48-4632-9914-C1EF86B17D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85FA-7788-4709-B958-76F359B63F7A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7FA8-3720-40A0-812A-6C9A094F23D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6C426-C05B-4A69-9C6C-D83A1D1BCFB8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5422-6CE6-4D12-9F9E-A8D5C386C0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6189A2-6F97-40D4-A244-FDB74C19AA02}" type="datetimeFigureOut">
              <a:rPr lang="sl-SI"/>
              <a:pPr>
                <a:defRPr/>
              </a:pPr>
              <a:t>22.5.2015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8BCA45-A851-4B20-94E9-E45EADD815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3200" y="-55563"/>
            <a:ext cx="9458325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" descr="woman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55563"/>
            <a:ext cx="48482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" descr="napis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3200" y="946150"/>
            <a:ext cx="94583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556" name="Naslov 3"/>
          <p:cNvSpPr>
            <a:spLocks noGrp="1"/>
          </p:cNvSpPr>
          <p:nvPr>
            <p:ph type="title"/>
          </p:nvPr>
        </p:nvSpPr>
        <p:spPr>
          <a:xfrm>
            <a:off x="590550" y="269875"/>
            <a:ext cx="8229600" cy="1143000"/>
          </a:xfrm>
        </p:spPr>
        <p:txBody>
          <a:bodyPr/>
          <a:lstStyle/>
          <a:p>
            <a:pPr algn="l"/>
            <a:r>
              <a:rPr lang="sl-SI" b="1" smtClean="0">
                <a:solidFill>
                  <a:schemeClr val="bg1"/>
                </a:solidFill>
                <a:latin typeface="Trebuchet MS" pitchFamily="34" charset="0"/>
              </a:rPr>
              <a:t>Povprečna naklada</a:t>
            </a:r>
          </a:p>
        </p:txBody>
      </p:sp>
      <p:pic>
        <p:nvPicPr>
          <p:cNvPr id="23557" name="Slika 3" descr="n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111875"/>
            <a:ext cx="11160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grada vsebine 3"/>
          <p:cNvGraphicFramePr>
            <a:graphicFrameLocks noGrp="1"/>
          </p:cNvGraphicFramePr>
          <p:nvPr>
            <p:ph idx="1"/>
          </p:nvPr>
        </p:nvGraphicFramePr>
        <p:xfrm>
          <a:off x="558000" y="1700808"/>
          <a:ext cx="8027999" cy="42587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386608"/>
                <a:gridCol w="805913"/>
                <a:gridCol w="805913"/>
                <a:gridCol w="805913"/>
                <a:gridCol w="805913"/>
                <a:gridCol w="805913"/>
                <a:gridCol w="805913"/>
                <a:gridCol w="805913"/>
              </a:tblGrid>
              <a:tr h="370769">
                <a:tc>
                  <a:txBody>
                    <a:bodyPr/>
                    <a:lstStyle/>
                    <a:p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MON</a:t>
                      </a:r>
                    </a:p>
                  </a:txBody>
                  <a:tcPr marT="45711" marB="4571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1524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1610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1766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1471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1336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1235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1138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učbeniki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1154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1580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1420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1664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1673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1479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1431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stvarna za odrasle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1650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1772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1976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1535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1156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1190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958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leposlovje za odrasle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642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845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809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878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878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799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832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odraslo leposlovje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587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700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547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702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563</a:t>
                      </a: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525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otroška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 skupna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3623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2405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2461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1695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1608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1642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5815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3146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2632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2087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2079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1756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1961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 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2436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1073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1969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1264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1156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1039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4580" name="Naslov 3"/>
          <p:cNvSpPr>
            <a:spLocks noGrp="1"/>
          </p:cNvSpPr>
          <p:nvPr>
            <p:ph type="title"/>
          </p:nvPr>
        </p:nvSpPr>
        <p:spPr>
          <a:xfrm>
            <a:off x="590550" y="269875"/>
            <a:ext cx="8229600" cy="1143000"/>
          </a:xfrm>
        </p:spPr>
        <p:txBody>
          <a:bodyPr/>
          <a:lstStyle/>
          <a:p>
            <a:pPr algn="l"/>
            <a:r>
              <a:rPr lang="sl-SI" b="1" smtClean="0">
                <a:solidFill>
                  <a:schemeClr val="bg1"/>
                </a:solidFill>
                <a:latin typeface="Trebuchet MS" pitchFamily="34" charset="0"/>
              </a:rPr>
              <a:t>Cena</a:t>
            </a:r>
          </a:p>
        </p:txBody>
      </p:sp>
      <p:pic>
        <p:nvPicPr>
          <p:cNvPr id="24581" name="Slika 3" descr="n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111875"/>
            <a:ext cx="11160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grada vsebine 3"/>
          <p:cNvGraphicFramePr>
            <a:graphicFrameLocks noGrp="1"/>
          </p:cNvGraphicFramePr>
          <p:nvPr>
            <p:ph idx="1"/>
          </p:nvPr>
        </p:nvGraphicFramePr>
        <p:xfrm>
          <a:off x="558000" y="1700808"/>
          <a:ext cx="8027999" cy="42587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386608"/>
                <a:gridCol w="805913"/>
                <a:gridCol w="805913"/>
                <a:gridCol w="805913"/>
                <a:gridCol w="805913"/>
                <a:gridCol w="805913"/>
                <a:gridCol w="805913"/>
                <a:gridCol w="805913"/>
              </a:tblGrid>
              <a:tr h="37076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v evrih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MON</a:t>
                      </a:r>
                    </a:p>
                  </a:txBody>
                  <a:tcPr marT="45711" marB="4571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16,96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19,92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21,86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23,83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23,32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22,81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19,29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učbeniki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18,10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16,36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17,01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14,60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14,12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15,20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14,44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stvarna za odrasle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23,28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25,18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26,45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34,45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32,82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35,62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23,70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leposlovje za odrasle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17,13</a:t>
                      </a: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20,16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21,22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21,43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20,96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20,60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odraslo leposlovje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15,95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18,28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19,63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20,94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19,52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19,72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otroška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 skupna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12,03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13,29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15,83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15,63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16,02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15,62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14,88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9,72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9,99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11,87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14,35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13,78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13,33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11,95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 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14,88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16,83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17,17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18,50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17,78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17,01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604" name="Naslov 3"/>
          <p:cNvSpPr>
            <a:spLocks noGrp="1"/>
          </p:cNvSpPr>
          <p:nvPr>
            <p:ph type="title"/>
          </p:nvPr>
        </p:nvSpPr>
        <p:spPr>
          <a:xfrm>
            <a:off x="590550" y="269875"/>
            <a:ext cx="8229600" cy="1143000"/>
          </a:xfrm>
        </p:spPr>
        <p:txBody>
          <a:bodyPr/>
          <a:lstStyle/>
          <a:p>
            <a:pPr algn="l"/>
            <a:r>
              <a:rPr lang="sl-SI" b="1" smtClean="0">
                <a:solidFill>
                  <a:schemeClr val="bg1"/>
                </a:solidFill>
                <a:latin typeface="Trebuchet MS" pitchFamily="34" charset="0"/>
              </a:rPr>
              <a:t>In koliko knjig smo izdali?</a:t>
            </a:r>
          </a:p>
        </p:txBody>
      </p:sp>
      <p:pic>
        <p:nvPicPr>
          <p:cNvPr id="25605" name="Slika 3" descr="n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111875"/>
            <a:ext cx="11160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grada vsebine 3"/>
          <p:cNvGraphicFramePr>
            <a:graphicFrameLocks noGrp="1"/>
          </p:cNvGraphicFramePr>
          <p:nvPr>
            <p:ph idx="1"/>
          </p:nvPr>
        </p:nvGraphicFramePr>
        <p:xfrm>
          <a:off x="558000" y="1700808"/>
          <a:ext cx="8027999" cy="4356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386608"/>
                <a:gridCol w="805913"/>
                <a:gridCol w="805913"/>
                <a:gridCol w="805913"/>
                <a:gridCol w="805913"/>
                <a:gridCol w="805913"/>
                <a:gridCol w="805913"/>
                <a:gridCol w="805913"/>
              </a:tblGrid>
              <a:tr h="340391">
                <a:tc>
                  <a:txBody>
                    <a:bodyPr/>
                    <a:lstStyle/>
                    <a:p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MON</a:t>
                      </a:r>
                    </a:p>
                  </a:txBody>
                  <a:tcPr marT="45711" marB="4571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5744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6042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7082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6881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6265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6465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učbeniki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962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1013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1116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1044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907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879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796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stvarna za odrasle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3108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3192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3834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3630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3258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3338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2852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leposlovje za odrasle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994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1173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1069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1134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1074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odraslo leposlovje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493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663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508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516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496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otroška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 skupna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847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902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1028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997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1082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1158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1009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280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516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555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469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 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173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0" dirty="0" smtClean="0">
                          <a:latin typeface="Trebuchet MS" pitchFamily="34" charset="0"/>
                        </a:rPr>
                        <a:t>»knjige«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3971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4123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4960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4777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4582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b="1" dirty="0" smtClean="0">
                          <a:latin typeface="Trebuchet MS" pitchFamily="34" charset="0"/>
                        </a:rPr>
                        <a:t>4874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4285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3" y="-115888"/>
            <a:ext cx="9458326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PoljeZBesedilom 6"/>
          <p:cNvSpPr txBox="1">
            <a:spLocks noChangeArrowheads="1"/>
          </p:cNvSpPr>
          <p:nvPr/>
        </p:nvSpPr>
        <p:spPr bwMode="auto">
          <a:xfrm>
            <a:off x="354013" y="4652963"/>
            <a:ext cx="4024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  <a:latin typeface="Trebuchet MS" pitchFamily="34" charset="0"/>
              </a:rPr>
              <a:t>Andreja Kavčič, DZS</a:t>
            </a:r>
          </a:p>
          <a:p>
            <a:r>
              <a:rPr lang="sl-SI">
                <a:solidFill>
                  <a:schemeClr val="bg1"/>
                </a:solidFill>
                <a:latin typeface="Trebuchet MS" pitchFamily="34" charset="0"/>
              </a:rPr>
              <a:t>Helena Kraljič, Morfem</a:t>
            </a:r>
          </a:p>
          <a:p>
            <a:r>
              <a:rPr lang="sl-SI">
                <a:solidFill>
                  <a:schemeClr val="bg1"/>
                </a:solidFill>
                <a:latin typeface="Trebuchet MS" pitchFamily="34" charset="0"/>
              </a:rPr>
              <a:t>Irena Miš Svoljšak, Miš</a:t>
            </a:r>
          </a:p>
          <a:p>
            <a:endParaRPr lang="sl-SI">
              <a:latin typeface="Calibri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835150" y="1973263"/>
            <a:ext cx="2305050" cy="94932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1169988"/>
            <a:ext cx="3384550" cy="792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215900" y="1916113"/>
            <a:ext cx="2052638" cy="865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31800" y="1385888"/>
            <a:ext cx="3216275" cy="7921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1946275" y="1314450"/>
            <a:ext cx="1943100" cy="7921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467543" y="1331243"/>
            <a:ext cx="8856985" cy="22322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sl-SI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Nas je že za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l-SI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tretjino manj?</a:t>
            </a: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sl-SI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7652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7654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3400" y="1916832"/>
          <a:ext cx="8070808" cy="80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8677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8679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3400" y="1916832"/>
          <a:ext cx="8070808" cy="12429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29701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9703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3400" y="1916832"/>
          <a:ext cx="8070808" cy="18189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30725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0727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3400" y="1916832"/>
          <a:ext cx="8070808" cy="22568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58.140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revij in druge periodike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9.202.000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31749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1751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3400" y="1916832"/>
          <a:ext cx="8070808" cy="26948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58.140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revij in druge periodike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9.202.000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(s. p.)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1.058.000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32773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2775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3" y="-115888"/>
            <a:ext cx="9458326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avokotnik 18"/>
          <p:cNvSpPr/>
          <p:nvPr/>
        </p:nvSpPr>
        <p:spPr>
          <a:xfrm>
            <a:off x="6516688" y="1831975"/>
            <a:ext cx="2376487" cy="94932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5363" name="Picture 1" descr="woman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7813" y="-115888"/>
            <a:ext cx="484822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PoljeZBesedilom 9"/>
          <p:cNvSpPr txBox="1">
            <a:spLocks noChangeArrowheads="1"/>
          </p:cNvSpPr>
          <p:nvPr/>
        </p:nvSpPr>
        <p:spPr bwMode="auto">
          <a:xfrm>
            <a:off x="4211638" y="4652963"/>
            <a:ext cx="4024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  <a:latin typeface="Trebuchet MS" pitchFamily="34" charset="0"/>
                <a:ea typeface="Kozuka Gothic Pro R"/>
                <a:cs typeface="Kozuka Gothic Pro R"/>
              </a:rPr>
              <a:t>Andreja Kavčič, DZS</a:t>
            </a:r>
          </a:p>
          <a:p>
            <a:r>
              <a:rPr lang="sl-SI">
                <a:solidFill>
                  <a:schemeClr val="bg1"/>
                </a:solidFill>
                <a:latin typeface="Trebuchet MS" pitchFamily="34" charset="0"/>
                <a:ea typeface="Kozuka Gothic Pro R"/>
                <a:cs typeface="Kozuka Gothic Pro R"/>
              </a:rPr>
              <a:t>Helena Kraljič, Morfem</a:t>
            </a:r>
          </a:p>
          <a:p>
            <a:r>
              <a:rPr lang="sl-SI">
                <a:solidFill>
                  <a:schemeClr val="bg1"/>
                </a:solidFill>
                <a:latin typeface="Trebuchet MS" pitchFamily="34" charset="0"/>
                <a:ea typeface="Kozuka Gothic Pro R"/>
                <a:cs typeface="Kozuka Gothic Pro R"/>
              </a:rPr>
              <a:t>Irena Miš Svoljšak, Miš</a:t>
            </a:r>
          </a:p>
          <a:p>
            <a:r>
              <a:rPr lang="sl-SI">
                <a:solidFill>
                  <a:schemeClr val="bg1"/>
                </a:solidFill>
                <a:latin typeface="Trebuchet MS" pitchFamily="34" charset="0"/>
                <a:ea typeface="Kozuka Gothic Pro R"/>
                <a:cs typeface="Kozuka Gothic Pro R"/>
              </a:rPr>
              <a:t>Damijana Kisovec, NUK</a:t>
            </a:r>
          </a:p>
          <a:p>
            <a:endParaRPr lang="sl-SI">
              <a:latin typeface="Calibri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3851275" y="981075"/>
            <a:ext cx="338455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4067175" y="1771650"/>
            <a:ext cx="2700338" cy="8651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4356100" y="1196975"/>
            <a:ext cx="3216275" cy="7921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508625" y="1125538"/>
            <a:ext cx="2519363" cy="7905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4355976" y="1196752"/>
            <a:ext cx="4968552" cy="211561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sl-SI" sz="4800" b="1" dirty="0" smtClean="0">
                <a:ln w="1905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  <a:ea typeface="Kozuka Gothic Pro M" pitchFamily="34" charset="-128"/>
              </a:rPr>
              <a:t>Nas je že za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 smtClean="0">
                <a:ln w="1905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  <a:ea typeface="Kozuka Gothic Pro M" pitchFamily="34" charset="-128"/>
              </a:rPr>
              <a:t>tretjino manj?</a:t>
            </a: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sl-SI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3400" y="1916832"/>
          <a:ext cx="8070808" cy="3132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58.140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revij in druge periodike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9.202.000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(s. p.)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1.058.000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8525" indent="-809625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 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8525" indent="-809625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(družbe)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86.475.000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33797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3799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3400" y="1916832"/>
          <a:ext cx="8070808" cy="3708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58.140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revij in druge periodike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9.202.000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(s. p.)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1.058.000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8525" indent="-809625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 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8525" indent="-809625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(družbe)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86.475.000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47.610 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knjigami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1.489.000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34821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4823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5844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5846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6868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6870" name="Slika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71" name="Grafikon 8"/>
          <p:cNvGraphicFramePr>
            <a:graphicFrameLocks/>
          </p:cNvGraphicFramePr>
          <p:nvPr/>
        </p:nvGraphicFramePr>
        <p:xfrm>
          <a:off x="128588" y="1727200"/>
          <a:ext cx="8886825" cy="4416425"/>
        </p:xfrm>
        <a:graphic>
          <a:graphicData uri="http://schemas.openxmlformats.org/presentationml/2006/ole">
            <p:oleObj spid="_x0000_s36871" r:id="rId4" imgW="8888738" imgH="4419983" progId="Excel.Chart.8">
              <p:embed/>
            </p:oleObj>
          </a:graphicData>
        </a:graphic>
      </p:graphicFrame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7892" name="Grafikon 4"/>
          <p:cNvGraphicFramePr>
            <a:graphicFrameLocks/>
          </p:cNvGraphicFramePr>
          <p:nvPr/>
        </p:nvGraphicFramePr>
        <p:xfrm>
          <a:off x="128588" y="1727200"/>
          <a:ext cx="8886825" cy="4416425"/>
        </p:xfrm>
        <a:graphic>
          <a:graphicData uri="http://schemas.openxmlformats.org/presentationml/2006/ole">
            <p:oleObj spid="_x0000_s37892" r:id="rId3" imgW="8888738" imgH="4419983" progId="Excel.Chart.8">
              <p:embed/>
            </p:oleObj>
          </a:graphicData>
        </a:graphic>
      </p:graphicFrame>
      <p:sp>
        <p:nvSpPr>
          <p:cNvPr id="37893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7895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8916" name="Grafikon 4"/>
          <p:cNvGraphicFramePr>
            <a:graphicFrameLocks/>
          </p:cNvGraphicFramePr>
          <p:nvPr/>
        </p:nvGraphicFramePr>
        <p:xfrm>
          <a:off x="128588" y="1727200"/>
          <a:ext cx="8886825" cy="4416425"/>
        </p:xfrm>
        <a:graphic>
          <a:graphicData uri="http://schemas.openxmlformats.org/presentationml/2006/ole">
            <p:oleObj spid="_x0000_s38916" r:id="rId3" imgW="8888738" imgH="4419983" progId="Excel.Chart.8">
              <p:embed/>
            </p:oleObj>
          </a:graphicData>
        </a:graphic>
      </p:graphicFrame>
      <p:sp>
        <p:nvSpPr>
          <p:cNvPr id="38917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sl-SI" sz="4400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8919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9940" name="Grafikon 4"/>
          <p:cNvGraphicFramePr>
            <a:graphicFrameLocks/>
          </p:cNvGraphicFramePr>
          <p:nvPr/>
        </p:nvGraphicFramePr>
        <p:xfrm>
          <a:off x="128588" y="1727200"/>
          <a:ext cx="8886825" cy="4416425"/>
        </p:xfrm>
        <a:graphic>
          <a:graphicData uri="http://schemas.openxmlformats.org/presentationml/2006/ole">
            <p:oleObj spid="_x0000_s39940" r:id="rId3" imgW="8888738" imgH="4419983" progId="Excel.Chart.8">
              <p:embed/>
            </p:oleObj>
          </a:graphicData>
        </a:graphic>
      </p:graphicFrame>
      <p:sp>
        <p:nvSpPr>
          <p:cNvPr id="39941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39943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40964" name="Grafikon 4"/>
          <p:cNvGraphicFramePr>
            <a:graphicFrameLocks/>
          </p:cNvGraphicFramePr>
          <p:nvPr/>
        </p:nvGraphicFramePr>
        <p:xfrm>
          <a:off x="128588" y="1727200"/>
          <a:ext cx="8886825" cy="4416425"/>
        </p:xfrm>
        <a:graphic>
          <a:graphicData uri="http://schemas.openxmlformats.org/presentationml/2006/ole">
            <p:oleObj spid="_x0000_s40964" r:id="rId3" imgW="8888738" imgH="4419983" progId="Excel.Chart.8">
              <p:embed/>
            </p:oleObj>
          </a:graphicData>
        </a:graphic>
      </p:graphicFrame>
      <p:sp>
        <p:nvSpPr>
          <p:cNvPr id="40965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40967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41988" name="Grafikon 4"/>
          <p:cNvGraphicFramePr>
            <a:graphicFrameLocks/>
          </p:cNvGraphicFramePr>
          <p:nvPr/>
        </p:nvGraphicFramePr>
        <p:xfrm>
          <a:off x="128588" y="1727200"/>
          <a:ext cx="8886825" cy="4416425"/>
        </p:xfrm>
        <a:graphic>
          <a:graphicData uri="http://schemas.openxmlformats.org/presentationml/2006/ole">
            <p:oleObj spid="_x0000_s41988" r:id="rId3" imgW="8888738" imgH="4419983" progId="Excel.Chart.8">
              <p:embed/>
            </p:oleObj>
          </a:graphicData>
        </a:graphic>
      </p:graphicFrame>
      <p:sp>
        <p:nvSpPr>
          <p:cNvPr id="41989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41991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3012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Prihodki in odhodki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11560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 milijonih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43014" name="Slika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3" y="-115888"/>
            <a:ext cx="9458326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otnik 7"/>
          <p:cNvSpPr/>
          <p:nvPr/>
        </p:nvSpPr>
        <p:spPr>
          <a:xfrm>
            <a:off x="2268538" y="1973263"/>
            <a:ext cx="2735262" cy="94932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0" y="1169988"/>
            <a:ext cx="3384550" cy="792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15900" y="1916113"/>
            <a:ext cx="2339975" cy="865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31800" y="1385888"/>
            <a:ext cx="3216275" cy="7921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1908175" y="1314450"/>
            <a:ext cx="2663825" cy="7921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467543" y="1331243"/>
            <a:ext cx="8856985" cy="22322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sl-SI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Koliko knjig manj </a:t>
            </a:r>
          </a:p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izdamo v Sloveniji?</a:t>
            </a: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sl-SI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6392" name="PoljeZBesedilom 6"/>
          <p:cNvSpPr txBox="1">
            <a:spLocks noChangeArrowheads="1"/>
          </p:cNvSpPr>
          <p:nvPr/>
        </p:nvSpPr>
        <p:spPr bwMode="auto">
          <a:xfrm>
            <a:off x="354013" y="4652963"/>
            <a:ext cx="4024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  <a:latin typeface="Trebuchet MS" pitchFamily="34" charset="0"/>
              </a:rPr>
              <a:t>Damijana Kisovec, NUK</a:t>
            </a:r>
          </a:p>
          <a:p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4036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Prihodki in odhodki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11560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 milijonih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44038" name="Slika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Raven povezovalnik 2"/>
          <p:cNvCxnSpPr/>
          <p:nvPr/>
        </p:nvCxnSpPr>
        <p:spPr>
          <a:xfrm>
            <a:off x="8594725" y="1897063"/>
            <a:ext cx="0" cy="3619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40" name="Grafikon 9"/>
          <p:cNvGraphicFramePr>
            <a:graphicFrameLocks/>
          </p:cNvGraphicFramePr>
          <p:nvPr/>
        </p:nvGraphicFramePr>
        <p:xfrm>
          <a:off x="381000" y="1649413"/>
          <a:ext cx="8274050" cy="4418012"/>
        </p:xfrm>
        <a:graphic>
          <a:graphicData uri="http://schemas.openxmlformats.org/presentationml/2006/ole">
            <p:oleObj spid="_x0000_s44040" r:id="rId4" imgW="8272989" imgH="4413887" progId="Excel.Chart.8">
              <p:embed/>
            </p:oleObj>
          </a:graphicData>
        </a:graphic>
      </p:graphicFrame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Grafikon 25"/>
          <p:cNvGraphicFramePr>
            <a:graphicFrameLocks/>
          </p:cNvGraphicFramePr>
          <p:nvPr/>
        </p:nvGraphicFramePr>
        <p:xfrm>
          <a:off x="381000" y="1649413"/>
          <a:ext cx="8274050" cy="4418012"/>
        </p:xfrm>
        <a:graphic>
          <a:graphicData uri="http://schemas.openxmlformats.org/presentationml/2006/ole">
            <p:oleObj spid="_x0000_s45057" r:id="rId3" imgW="8272989" imgH="4413887" progId="Excel.Chart.8">
              <p:embed/>
            </p:oleObj>
          </a:graphicData>
        </a:graphic>
      </p:graphicFrame>
      <p:sp>
        <p:nvSpPr>
          <p:cNvPr id="20" name="Pravokotnik 1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5061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Prihodki in odhodki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11560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 milijonih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45063" name="Slika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aven povezovalnik 10"/>
          <p:cNvCxnSpPr/>
          <p:nvPr/>
        </p:nvCxnSpPr>
        <p:spPr>
          <a:xfrm>
            <a:off x="8594725" y="1897063"/>
            <a:ext cx="0" cy="3619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6084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Prihodki in odhodki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11560" y="980728"/>
            <a:ext cx="6696745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 milijonih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46086" name="Slika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7" name="Grafikon 15"/>
          <p:cNvGraphicFramePr>
            <a:graphicFrameLocks/>
          </p:cNvGraphicFramePr>
          <p:nvPr/>
        </p:nvGraphicFramePr>
        <p:xfrm>
          <a:off x="650875" y="1649413"/>
          <a:ext cx="8129588" cy="4418012"/>
        </p:xfrm>
        <a:graphic>
          <a:graphicData uri="http://schemas.openxmlformats.org/presentationml/2006/ole">
            <p:oleObj spid="_x0000_s46087" r:id="rId4" imgW="8126672" imgH="4413887" progId="Excel.Chart.8">
              <p:embed/>
            </p:oleObj>
          </a:graphicData>
        </a:graphic>
      </p:graphicFrame>
      <p:graphicFrame>
        <p:nvGraphicFramePr>
          <p:cNvPr id="46088" name="Grafikon 9"/>
          <p:cNvGraphicFramePr>
            <a:graphicFrameLocks/>
          </p:cNvGraphicFramePr>
          <p:nvPr/>
        </p:nvGraphicFramePr>
        <p:xfrm>
          <a:off x="381000" y="1649413"/>
          <a:ext cx="8274050" cy="4418012"/>
        </p:xfrm>
        <a:graphic>
          <a:graphicData uri="http://schemas.openxmlformats.org/presentationml/2006/ole">
            <p:oleObj spid="_x0000_s46088" r:id="rId5" imgW="8272989" imgH="4413887" progId="Excel.Chart.8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7108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47110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3" y="2814638"/>
            <a:ext cx="9121776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8132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48134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0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pic>
        <p:nvPicPr>
          <p:cNvPr id="481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3" y="2814638"/>
            <a:ext cx="9121776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39552" y="1916832"/>
          <a:ext cx="8040800" cy="864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0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sp>
        <p:nvSpPr>
          <p:cNvPr id="49157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49159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3" y="2814638"/>
            <a:ext cx="9163051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39552" y="1916832"/>
          <a:ext cx="8040800" cy="864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0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sp>
        <p:nvSpPr>
          <p:cNvPr id="50181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50183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3" y="2814638"/>
            <a:ext cx="9372601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2" y="1916832"/>
          <a:ext cx="8040800" cy="864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0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sp>
        <p:nvSpPr>
          <p:cNvPr id="51205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51207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3" y="2814638"/>
            <a:ext cx="91932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39552" y="1916832"/>
          <a:ext cx="8040800" cy="864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sp>
        <p:nvSpPr>
          <p:cNvPr id="52229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52231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3252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8166350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 zaposlenega v tisočih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53254" name="Slika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5" name="Grafikon 7"/>
          <p:cNvGraphicFramePr>
            <a:graphicFrameLocks/>
          </p:cNvGraphicFramePr>
          <p:nvPr/>
        </p:nvGraphicFramePr>
        <p:xfrm>
          <a:off x="461963" y="1731963"/>
          <a:ext cx="8345487" cy="4340225"/>
        </p:xfrm>
        <a:graphic>
          <a:graphicData uri="http://schemas.openxmlformats.org/presentationml/2006/ole">
            <p:oleObj spid="_x0000_s53255" r:id="rId4" imgW="8346147" imgH="4340728" progId="Excel.Chart.8">
              <p:embed/>
            </p:oleObj>
          </a:graphicData>
        </a:graphic>
      </p:graphicFrame>
      <p:pic>
        <p:nvPicPr>
          <p:cNvPr id="5325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875" y="5270500"/>
            <a:ext cx="40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PoljeZBesedilom 10"/>
          <p:cNvSpPr txBox="1">
            <a:spLocks noChangeArrowheads="1"/>
          </p:cNvSpPr>
          <p:nvPr/>
        </p:nvSpPr>
        <p:spPr bwMode="auto">
          <a:xfrm>
            <a:off x="793750" y="5329238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  <a:latin typeface="Trebuchet MS" pitchFamily="34" charset="0"/>
              </a:rPr>
              <a:t>0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>
          <a:xfrm>
            <a:off x="457200" y="1636713"/>
            <a:ext cx="8362950" cy="47879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smtClean="0">
                <a:solidFill>
                  <a:schemeClr val="bg1"/>
                </a:solidFill>
                <a:latin typeface="Trebuchet MS" pitchFamily="34" charset="0"/>
              </a:rPr>
              <a:t>Podatki temeljijo na zbiranju obveznega izvoda v NUK-u; vir podatkov lokalna baza NUK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smtClean="0">
                <a:solidFill>
                  <a:schemeClr val="bg1"/>
                </a:solidFill>
                <a:latin typeface="Trebuchet MS" pitchFamily="34" charset="0"/>
              </a:rPr>
              <a:t>Podatki od leta 2006, ko je bil sprejet ZOIPup, do 2012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smtClean="0">
                <a:solidFill>
                  <a:schemeClr val="bg1"/>
                </a:solidFill>
                <a:latin typeface="Trebuchet MS" pitchFamily="34" charset="0"/>
              </a:rPr>
              <a:t>Založniki vs. zavezanci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smtClean="0">
                <a:solidFill>
                  <a:schemeClr val="bg1"/>
                </a:solidFill>
                <a:latin typeface="Trebuchet MS" pitchFamily="34" charset="0"/>
              </a:rPr>
              <a:t>Literarne zvrsti, prevodni delež, izdaja, naklada, cena in „knjige“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smtClean="0">
                <a:solidFill>
                  <a:schemeClr val="bg1"/>
                </a:solidFill>
                <a:latin typeface="Trebuchet MS" pitchFamily="34" charset="0"/>
              </a:rPr>
              <a:t>Knjige: brez učbenikov, s slikanicami</a:t>
            </a:r>
          </a:p>
          <a:p>
            <a:endParaRPr lang="sl-SI" smtClean="0"/>
          </a:p>
          <a:p>
            <a:endParaRPr lang="sl-SI" smtClean="0"/>
          </a:p>
          <a:p>
            <a:endParaRPr lang="sl-SI" smtClean="0"/>
          </a:p>
        </p:txBody>
      </p:sp>
      <p:pic>
        <p:nvPicPr>
          <p:cNvPr id="17412" name="Slika 3" descr="n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138" y="6111875"/>
            <a:ext cx="11160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414" name="Naslov 3"/>
          <p:cNvSpPr>
            <a:spLocks noGrp="1"/>
          </p:cNvSpPr>
          <p:nvPr>
            <p:ph type="title"/>
          </p:nvPr>
        </p:nvSpPr>
        <p:spPr>
          <a:xfrm>
            <a:off x="590550" y="269875"/>
            <a:ext cx="8229600" cy="1143000"/>
          </a:xfrm>
        </p:spPr>
        <p:txBody>
          <a:bodyPr/>
          <a:lstStyle/>
          <a:p>
            <a:pPr algn="l"/>
            <a:r>
              <a:rPr lang="sl-SI" b="1" smtClean="0">
                <a:solidFill>
                  <a:schemeClr val="bg1"/>
                </a:solidFill>
                <a:latin typeface="Trebuchet MS" pitchFamily="34" charset="0"/>
              </a:rPr>
              <a:t>Ozadje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54276" name="Grafikon 8"/>
          <p:cNvGraphicFramePr>
            <a:graphicFrameLocks/>
          </p:cNvGraphicFramePr>
          <p:nvPr/>
        </p:nvGraphicFramePr>
        <p:xfrm>
          <a:off x="461963" y="1731963"/>
          <a:ext cx="8345487" cy="4340225"/>
        </p:xfrm>
        <a:graphic>
          <a:graphicData uri="http://schemas.openxmlformats.org/presentationml/2006/ole">
            <p:oleObj spid="_x0000_s54276" r:id="rId3" imgW="8346147" imgH="4340728" progId="Excel.Chart.8">
              <p:embed/>
            </p:oleObj>
          </a:graphicData>
        </a:graphic>
      </p:graphicFrame>
      <p:sp>
        <p:nvSpPr>
          <p:cNvPr id="54277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8166350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 </a:t>
            </a:r>
            <a:r>
              <a:rPr lang="sl-SI" sz="3000" dirty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zaposlenega v tisočih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54279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875" y="5270500"/>
            <a:ext cx="40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PoljeZBesedilom 1"/>
          <p:cNvSpPr txBox="1">
            <a:spLocks noChangeArrowheads="1"/>
          </p:cNvSpPr>
          <p:nvPr/>
        </p:nvSpPr>
        <p:spPr bwMode="auto">
          <a:xfrm>
            <a:off x="793750" y="5329238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  <a:latin typeface="Trebuchet MS" pitchFamily="34" charset="0"/>
              </a:rPr>
              <a:t>0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94,9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93,8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97,0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92,8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89,0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94,6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88,7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90,3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88,8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84,0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92,3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84,4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98,5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82,9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77,9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90,8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85,1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97,0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79,0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77,2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5301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Indeksi glavnih kazalnikov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8208913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indeksi za leto 2012 glede </a:t>
            </a:r>
            <a:r>
              <a:rPr lang="sl-SI" sz="3000" dirty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 </a:t>
            </a: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prejšnja leta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55303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6324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Pokritost </a:t>
            </a:r>
          </a:p>
        </p:txBody>
      </p:sp>
      <p:pic>
        <p:nvPicPr>
          <p:cNvPr id="56325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Naslov 1"/>
          <p:cNvSpPr txBox="1">
            <a:spLocks/>
          </p:cNvSpPr>
          <p:nvPr/>
        </p:nvSpPr>
        <p:spPr>
          <a:xfrm>
            <a:off x="611559" y="1196752"/>
            <a:ext cx="8208913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Pokritost finančnih odhodkov iz financiranja in poslovnih obveznosti z EBITDA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57348" name="Grafikon 8"/>
          <p:cNvGraphicFramePr>
            <a:graphicFrameLocks/>
          </p:cNvGraphicFramePr>
          <p:nvPr/>
        </p:nvGraphicFramePr>
        <p:xfrm>
          <a:off x="488950" y="2225675"/>
          <a:ext cx="8310563" cy="3775075"/>
        </p:xfrm>
        <a:graphic>
          <a:graphicData uri="http://schemas.openxmlformats.org/presentationml/2006/ole">
            <p:oleObj spid="_x0000_s57348" r:id="rId3" imgW="8309568" imgH="3773751" progId="Excel.Chart.8">
              <p:embed/>
            </p:oleObj>
          </a:graphicData>
        </a:graphic>
      </p:graphicFrame>
      <p:sp>
        <p:nvSpPr>
          <p:cNvPr id="57349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Pokritost </a:t>
            </a:r>
          </a:p>
        </p:txBody>
      </p:sp>
      <p:pic>
        <p:nvPicPr>
          <p:cNvPr id="57350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Naslov 1"/>
          <p:cNvSpPr txBox="1">
            <a:spLocks/>
          </p:cNvSpPr>
          <p:nvPr/>
        </p:nvSpPr>
        <p:spPr>
          <a:xfrm>
            <a:off x="611559" y="1196752"/>
            <a:ext cx="8208913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Pokritost finančnih odhodkov iz financiranja in poslovnih obveznosti z EBITDA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58372" name="Grafikon 8"/>
          <p:cNvGraphicFramePr>
            <a:graphicFrameLocks/>
          </p:cNvGraphicFramePr>
          <p:nvPr/>
        </p:nvGraphicFramePr>
        <p:xfrm>
          <a:off x="488950" y="2225675"/>
          <a:ext cx="8310563" cy="3775075"/>
        </p:xfrm>
        <a:graphic>
          <a:graphicData uri="http://schemas.openxmlformats.org/presentationml/2006/ole">
            <p:oleObj spid="_x0000_s58372" r:id="rId3" imgW="8309568" imgH="3773751" progId="Excel.Chart.8">
              <p:embed/>
            </p:oleObj>
          </a:graphicData>
        </a:graphic>
      </p:graphicFrame>
      <p:sp>
        <p:nvSpPr>
          <p:cNvPr id="58373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Pokritost </a:t>
            </a:r>
          </a:p>
        </p:txBody>
      </p:sp>
      <p:pic>
        <p:nvPicPr>
          <p:cNvPr id="58374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Naslov 1"/>
          <p:cNvSpPr txBox="1">
            <a:spLocks/>
          </p:cNvSpPr>
          <p:nvPr/>
        </p:nvSpPr>
        <p:spPr>
          <a:xfrm>
            <a:off x="611559" y="1196752"/>
            <a:ext cx="8208913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Pokritost finančnih odhodkov iz financiranja in poslovnih obveznosti z EBITDA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9396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Donosnost kapitala</a:t>
            </a:r>
          </a:p>
        </p:txBody>
      </p:sp>
      <p:pic>
        <p:nvPicPr>
          <p:cNvPr id="59397" name="Slika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Naslov 1"/>
          <p:cNvSpPr txBox="1">
            <a:spLocks/>
          </p:cNvSpPr>
          <p:nvPr/>
        </p:nvSpPr>
        <p:spPr>
          <a:xfrm>
            <a:off x="611559" y="980728"/>
            <a:ext cx="8208913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Donosnost kapitala (ROE) in sredstev (ROA)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0420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Donosnost kapitala</a:t>
            </a:r>
          </a:p>
        </p:txBody>
      </p:sp>
      <p:graphicFrame>
        <p:nvGraphicFramePr>
          <p:cNvPr id="60421" name="Grafikon 9"/>
          <p:cNvGraphicFramePr>
            <a:graphicFrameLocks/>
          </p:cNvGraphicFramePr>
          <p:nvPr/>
        </p:nvGraphicFramePr>
        <p:xfrm>
          <a:off x="461963" y="1731963"/>
          <a:ext cx="8274050" cy="4268787"/>
        </p:xfrm>
        <a:graphic>
          <a:graphicData uri="http://schemas.openxmlformats.org/presentationml/2006/ole">
            <p:oleObj spid="_x0000_s60421" r:id="rId3" imgW="8272989" imgH="4267570" progId="Excel.Chart.8">
              <p:embed/>
            </p:oleObj>
          </a:graphicData>
        </a:graphic>
      </p:graphicFrame>
      <p:pic>
        <p:nvPicPr>
          <p:cNvPr id="60422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5194300"/>
            <a:ext cx="407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PoljeZBesedilom 18"/>
          <p:cNvSpPr txBox="1">
            <a:spLocks noChangeArrowheads="1"/>
          </p:cNvSpPr>
          <p:nvPr/>
        </p:nvSpPr>
        <p:spPr bwMode="auto">
          <a:xfrm>
            <a:off x="677863" y="5253038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  <a:latin typeface="Trebuchet MS" pitchFamily="34" charset="0"/>
              </a:rPr>
              <a:t>0</a:t>
            </a:r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611559" y="980728"/>
            <a:ext cx="8208913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Donosnost kapitala (ROE) in sredstev (ROA)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1444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Donosnost kapitala</a:t>
            </a:r>
          </a:p>
        </p:txBody>
      </p:sp>
      <p:graphicFrame>
        <p:nvGraphicFramePr>
          <p:cNvPr id="61445" name="Grafikon 9"/>
          <p:cNvGraphicFramePr>
            <a:graphicFrameLocks/>
          </p:cNvGraphicFramePr>
          <p:nvPr/>
        </p:nvGraphicFramePr>
        <p:xfrm>
          <a:off x="461963" y="1731963"/>
          <a:ext cx="8274050" cy="4268787"/>
        </p:xfrm>
        <a:graphic>
          <a:graphicData uri="http://schemas.openxmlformats.org/presentationml/2006/ole">
            <p:oleObj spid="_x0000_s61445" r:id="rId3" imgW="8272989" imgH="4267570" progId="Excel.Chart.8">
              <p:embed/>
            </p:oleObj>
          </a:graphicData>
        </a:graphic>
      </p:graphicFrame>
      <p:pic>
        <p:nvPicPr>
          <p:cNvPr id="61446" name="Slika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59499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5194300"/>
            <a:ext cx="407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PoljeZBesedilom 18"/>
          <p:cNvSpPr txBox="1">
            <a:spLocks noChangeArrowheads="1"/>
          </p:cNvSpPr>
          <p:nvPr/>
        </p:nvSpPr>
        <p:spPr bwMode="auto">
          <a:xfrm>
            <a:off x="677863" y="5253038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  <a:latin typeface="Trebuchet MS" pitchFamily="34" charset="0"/>
              </a:rPr>
              <a:t>0</a:t>
            </a:r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611559" y="980728"/>
            <a:ext cx="8208913" cy="108012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Donosnost kapitala (ROE) in sredstev (ROA)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467543" y="2204864"/>
            <a:ext cx="8208913" cy="108012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Umetnost uspeha je biti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drzen in hkrati zelo oprezen.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l-SI" sz="3000" dirty="0" smtClean="0">
                <a:ln w="1905"/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Napoleon Bonaparte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454525"/>
            <a:ext cx="8229600" cy="21717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dirty="0" smtClean="0"/>
          </a:p>
        </p:txBody>
      </p:sp>
      <p:sp>
        <p:nvSpPr>
          <p:cNvPr id="18437" name="Naslov 3"/>
          <p:cNvSpPr txBox="1">
            <a:spLocks/>
          </p:cNvSpPr>
          <p:nvPr/>
        </p:nvSpPr>
        <p:spPr bwMode="auto">
          <a:xfrm>
            <a:off x="59055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l-SI" sz="4400" b="1">
                <a:solidFill>
                  <a:schemeClr val="bg1"/>
                </a:solidFill>
                <a:latin typeface="Trebuchet MS" pitchFamily="34" charset="0"/>
              </a:rPr>
              <a:t>Založniki</a:t>
            </a:r>
          </a:p>
        </p:txBody>
      </p:sp>
      <p:pic>
        <p:nvPicPr>
          <p:cNvPr id="18438" name="Slika 3" descr="n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6111875"/>
            <a:ext cx="11160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39552" y="1666804"/>
          <a:ext cx="8064000" cy="42806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720080"/>
                <a:gridCol w="734392"/>
                <a:gridCol w="734392"/>
                <a:gridCol w="734392"/>
                <a:gridCol w="734392"/>
                <a:gridCol w="734392"/>
                <a:gridCol w="734392"/>
                <a:gridCol w="734392"/>
                <a:gridCol w="734392"/>
                <a:gridCol w="734392"/>
                <a:gridCol w="734392"/>
              </a:tblGrid>
              <a:tr h="394044">
                <a:tc>
                  <a:txBody>
                    <a:bodyPr/>
                    <a:lstStyle/>
                    <a:p>
                      <a:pPr algn="ctr"/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št.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TI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št. PU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samo.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 1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2-5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6-10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11-19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20-49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50-99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100+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5744</a:t>
                      </a:r>
                      <a:endParaRPr lang="sl-SI" sz="1600" dirty="0" smtClean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1458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213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949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381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86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32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6042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1460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228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837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414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7082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1674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351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965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111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63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45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400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6881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1647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419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980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449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6265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1471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282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889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6465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1470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873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6" marR="91456" marT="45712" marB="45712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5723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1409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263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851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92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>
          <a:xfrm>
            <a:off x="457200" y="1673225"/>
            <a:ext cx="8218488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Delež izdanih naslovov petih največjih se povečuje, od 19 % v letu 2006, na 22,8 % v letu 2012. Delež založnikov, ki so izdali en naslov, se giblje med 13,3 % in 15 %.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Delež naslovov, izdanih v samozaložbi, variira med 3,4 % in 6,1 %; v letu 2012 je 4,6 %.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Učbeniki: edina opazovana skupina, kjer skoraj ni samozaložb. Delež založnikov, ki letno izdajo en naslov, je nizek, okoli 5 %. Od leta 2007 so v igri tri velike založbe, katerih delež v produkcij narašča od 35 % v letu 2007 na 48 % v letu 2012.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Izvirno leposlovje za odrasle: samozaložniki (deleži okoli 20 %); založbe z enim naslovom letno (med 72 % in 73 %).</a:t>
            </a:r>
          </a:p>
        </p:txBody>
      </p:sp>
      <p:sp>
        <p:nvSpPr>
          <p:cNvPr id="19461" name="Naslov 3"/>
          <p:cNvSpPr>
            <a:spLocks noGrp="1"/>
          </p:cNvSpPr>
          <p:nvPr>
            <p:ph type="title"/>
          </p:nvPr>
        </p:nvSpPr>
        <p:spPr>
          <a:xfrm>
            <a:off x="590550" y="269875"/>
            <a:ext cx="8229600" cy="1143000"/>
          </a:xfrm>
        </p:spPr>
        <p:txBody>
          <a:bodyPr/>
          <a:lstStyle/>
          <a:p>
            <a:pPr algn="l"/>
            <a:r>
              <a:rPr lang="sl-SI" b="1" smtClean="0">
                <a:solidFill>
                  <a:schemeClr val="bg1"/>
                </a:solidFill>
                <a:latin typeface="Trebuchet MS" pitchFamily="34" charset="0"/>
              </a:rPr>
              <a:t>Založniki - opisno</a:t>
            </a:r>
          </a:p>
        </p:txBody>
      </p:sp>
      <p:pic>
        <p:nvPicPr>
          <p:cNvPr id="19462" name="Slika 3" descr="n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6111875"/>
            <a:ext cx="11160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484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200" smtClean="0">
                <a:solidFill>
                  <a:schemeClr val="bg1"/>
                </a:solidFill>
                <a:latin typeface="Trebuchet MS" pitchFamily="34" charset="0"/>
              </a:rPr>
              <a:t>Romani vseh vrst (skupina A): med 30,9 % in 36,6 % glede na leposlovje oz. 8,0 % in 11,0 % glede na vse izdane naslove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200" smtClean="0">
                <a:solidFill>
                  <a:schemeClr val="bg1"/>
                </a:solidFill>
                <a:latin typeface="Trebuchet MS" pitchFamily="34" charset="0"/>
              </a:rPr>
              <a:t>Kratka proza, pravljice (skupina F): med 29,5 % in 35,3 % glede na leposlovje oz. 8,0 % in 10,4 % glede na vse izdane naslove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200" smtClean="0">
                <a:solidFill>
                  <a:schemeClr val="bg1"/>
                </a:solidFill>
                <a:latin typeface="Trebuchet MS" pitchFamily="34" charset="0"/>
              </a:rPr>
              <a:t>Poezija (skupina G): med 16,9 % in 20,7 % glede na leposlovje oz. 4,7 % in 5,5 % glede na vse izdane naslove</a:t>
            </a:r>
          </a:p>
          <a:p>
            <a:endParaRPr lang="sl-SI" smtClean="0"/>
          </a:p>
          <a:p>
            <a:endParaRPr lang="sl-SI" smtClean="0"/>
          </a:p>
        </p:txBody>
      </p:sp>
      <p:sp>
        <p:nvSpPr>
          <p:cNvPr id="20485" name="Naslov 3"/>
          <p:cNvSpPr>
            <a:spLocks noGrp="1"/>
          </p:cNvSpPr>
          <p:nvPr>
            <p:ph type="title"/>
          </p:nvPr>
        </p:nvSpPr>
        <p:spPr>
          <a:xfrm>
            <a:off x="590550" y="269875"/>
            <a:ext cx="8229600" cy="1143000"/>
          </a:xfrm>
        </p:spPr>
        <p:txBody>
          <a:bodyPr/>
          <a:lstStyle/>
          <a:p>
            <a:pPr algn="l"/>
            <a:r>
              <a:rPr lang="sl-SI" b="1" smtClean="0">
                <a:solidFill>
                  <a:schemeClr val="bg1"/>
                </a:solidFill>
                <a:latin typeface="Trebuchet MS" pitchFamily="34" charset="0"/>
              </a:rPr>
              <a:t>Literarne zvrsti</a:t>
            </a:r>
          </a:p>
        </p:txBody>
      </p:sp>
      <p:pic>
        <p:nvPicPr>
          <p:cNvPr id="20486" name="Slika 3" descr="n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6040438"/>
            <a:ext cx="11160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552922" y="1772816"/>
          <a:ext cx="8028001" cy="14744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401007"/>
                <a:gridCol w="834576"/>
                <a:gridCol w="757539"/>
                <a:gridCol w="834575"/>
                <a:gridCol w="808896"/>
                <a:gridCol w="783216"/>
                <a:gridCol w="796055"/>
                <a:gridCol w="812137"/>
              </a:tblGrid>
              <a:tr h="365654">
                <a:tc>
                  <a:txBody>
                    <a:bodyPr/>
                    <a:lstStyle/>
                    <a:p>
                      <a:endParaRPr lang="sl-SI" sz="1600" b="0" dirty="0" smtClean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število prevedenih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TI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1687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1703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2048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1965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1912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2100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1853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4400">
                <a:tc>
                  <a:txBody>
                    <a:bodyPr/>
                    <a:lstStyle/>
                    <a:p>
                      <a:r>
                        <a:rPr lang="sl-SI" sz="1600" b="1" baseline="0" dirty="0" smtClean="0">
                          <a:latin typeface="Trebuchet MS" pitchFamily="34" charset="0"/>
                        </a:rPr>
                        <a:t>glede na vse izdane TI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28,8%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28,2%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28,9%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28,6%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30,5%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32,5%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32,3%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509" name="Naslov 3"/>
          <p:cNvSpPr>
            <a:spLocks noGrp="1"/>
          </p:cNvSpPr>
          <p:nvPr>
            <p:ph type="title"/>
          </p:nvPr>
        </p:nvSpPr>
        <p:spPr>
          <a:xfrm>
            <a:off x="590550" y="269875"/>
            <a:ext cx="8229600" cy="1143000"/>
          </a:xfrm>
        </p:spPr>
        <p:txBody>
          <a:bodyPr/>
          <a:lstStyle/>
          <a:p>
            <a:pPr algn="l"/>
            <a:r>
              <a:rPr lang="sl-SI" b="1" smtClean="0">
                <a:solidFill>
                  <a:schemeClr val="bg1"/>
                </a:solidFill>
                <a:latin typeface="Trebuchet MS" pitchFamily="34" charset="0"/>
              </a:rPr>
              <a:t>Prevodni deleži</a:t>
            </a:r>
          </a:p>
        </p:txBody>
      </p:sp>
      <p:pic>
        <p:nvPicPr>
          <p:cNvPr id="21510" name="Slika 3" descr="n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040438"/>
            <a:ext cx="11160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71438" y="333375"/>
            <a:ext cx="2052637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228600" y="685800"/>
            <a:ext cx="2519363" cy="6556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539750" y="471488"/>
            <a:ext cx="8064500" cy="7254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558000" y="1700808"/>
          <a:ext cx="8027999" cy="42587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386608"/>
                <a:gridCol w="805913"/>
                <a:gridCol w="805913"/>
                <a:gridCol w="805913"/>
                <a:gridCol w="805913"/>
                <a:gridCol w="805913"/>
                <a:gridCol w="805913"/>
                <a:gridCol w="805913"/>
              </a:tblGrid>
              <a:tr h="37076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v odstotkih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MON</a:t>
                      </a:r>
                    </a:p>
                  </a:txBody>
                  <a:tcPr marT="45711" marB="4571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učbeniki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33,5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37,1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37,9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35,6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40,2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stvarna za odrasle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leposlovje za odrasle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odraslo leposlovje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5,3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otroška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 skupna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 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</a:tbl>
          </a:graphicData>
        </a:graphic>
      </p:graphicFrame>
      <p:sp>
        <p:nvSpPr>
          <p:cNvPr id="22533" name="Naslov 3"/>
          <p:cNvSpPr>
            <a:spLocks noGrp="1"/>
          </p:cNvSpPr>
          <p:nvPr>
            <p:ph type="title"/>
          </p:nvPr>
        </p:nvSpPr>
        <p:spPr>
          <a:xfrm>
            <a:off x="590550" y="269875"/>
            <a:ext cx="8229600" cy="1143000"/>
          </a:xfrm>
        </p:spPr>
        <p:txBody>
          <a:bodyPr/>
          <a:lstStyle/>
          <a:p>
            <a:pPr algn="l"/>
            <a:r>
              <a:rPr lang="sl-SI" b="1" smtClean="0">
                <a:solidFill>
                  <a:schemeClr val="bg1"/>
                </a:solidFill>
                <a:latin typeface="Trebuchet MS" pitchFamily="34" charset="0"/>
              </a:rPr>
              <a:t>Izdaja</a:t>
            </a:r>
          </a:p>
        </p:txBody>
      </p:sp>
      <p:pic>
        <p:nvPicPr>
          <p:cNvPr id="22534" name="Slika 3" descr="n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111875"/>
            <a:ext cx="11160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324</Words>
  <Application>Microsoft Office PowerPoint</Application>
  <PresentationFormat>On-screen Show (4:3)</PresentationFormat>
  <Paragraphs>68</Paragraphs>
  <Slides>48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Predloga načrta</vt:lpstr>
      </vt:variant>
      <vt:variant>
        <vt:i4>3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48</vt:i4>
      </vt:variant>
    </vt:vector>
  </HeadingPairs>
  <TitlesOfParts>
    <vt:vector size="56" baseType="lpstr">
      <vt:lpstr>Calibri</vt:lpstr>
      <vt:lpstr>Arial</vt:lpstr>
      <vt:lpstr>Trebuchet MS</vt:lpstr>
      <vt:lpstr>Kozuka Gothic Pro R</vt:lpstr>
      <vt:lpstr>Officeova tema</vt:lpstr>
      <vt:lpstr>Officeova tema</vt:lpstr>
      <vt:lpstr>Officeova tema</vt:lpstr>
      <vt:lpstr>Microsoft Excelov grafikon</vt:lpstr>
      <vt:lpstr>Diapozitiv 1</vt:lpstr>
      <vt:lpstr>Diapozitiv 2</vt:lpstr>
      <vt:lpstr>Diapozitiv 3</vt:lpstr>
      <vt:lpstr>Ozadje</vt:lpstr>
      <vt:lpstr>Diapozitiv 5</vt:lpstr>
      <vt:lpstr>Založniki - opisno</vt:lpstr>
      <vt:lpstr>Literarne zvrsti</vt:lpstr>
      <vt:lpstr>Prevodni deleži</vt:lpstr>
      <vt:lpstr>Izdaja</vt:lpstr>
      <vt:lpstr>Povprečna naklada</vt:lpstr>
      <vt:lpstr>Cena</vt:lpstr>
      <vt:lpstr>In koliko knjig smo izdali?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  <vt:lpstr>Diapozitiv 29</vt:lpstr>
      <vt:lpstr>Diapozitiv 30</vt:lpstr>
      <vt:lpstr>Diapozitiv 31</vt:lpstr>
      <vt:lpstr>Diapozitiv 32</vt:lpstr>
      <vt:lpstr>Diapozitiv 33</vt:lpstr>
      <vt:lpstr>Diapozitiv 34</vt:lpstr>
      <vt:lpstr>Diapozitiv 35</vt:lpstr>
      <vt:lpstr>Diapozitiv 36</vt:lpstr>
      <vt:lpstr>Diapozitiv 37</vt:lpstr>
      <vt:lpstr>Diapozitiv 38</vt:lpstr>
      <vt:lpstr>Diapozitiv 39</vt:lpstr>
      <vt:lpstr>Diapozitiv 40</vt:lpstr>
      <vt:lpstr>Diapozitiv 41</vt:lpstr>
      <vt:lpstr>Diapozitiv 42</vt:lpstr>
      <vt:lpstr>Diapozitiv 43</vt:lpstr>
      <vt:lpstr>Diapozitiv 44</vt:lpstr>
      <vt:lpstr>Diapozitiv 45</vt:lpstr>
      <vt:lpstr>Diapozitiv 46</vt:lpstr>
      <vt:lpstr>Diapozitiv 47</vt:lpstr>
      <vt:lpstr>Diapozitiv 48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 je za tretjino manj?  Delovanja  panoge v letih 2008-2012</dc:title>
  <dc:creator>vkozuh</dc:creator>
  <cp:lastModifiedBy>Marand</cp:lastModifiedBy>
  <cp:revision>99</cp:revision>
  <cp:lastPrinted>2013-06-03T10:03:26Z</cp:lastPrinted>
  <dcterms:created xsi:type="dcterms:W3CDTF">2013-05-29T21:16:52Z</dcterms:created>
  <dcterms:modified xsi:type="dcterms:W3CDTF">2015-05-22T11:52:06Z</dcterms:modified>
</cp:coreProperties>
</file>