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76" r:id="rId5"/>
    <p:sldId id="263" r:id="rId6"/>
    <p:sldId id="264" r:id="rId7"/>
    <p:sldId id="262" r:id="rId8"/>
    <p:sldId id="266" r:id="rId9"/>
    <p:sldId id="273" r:id="rId10"/>
    <p:sldId id="277" r:id="rId11"/>
    <p:sldId id="261" r:id="rId12"/>
    <p:sldId id="274" r:id="rId13"/>
    <p:sldId id="268" r:id="rId14"/>
    <p:sldId id="267" r:id="rId15"/>
    <p:sldId id="281" r:id="rId16"/>
    <p:sldId id="269" r:id="rId17"/>
    <p:sldId id="271" r:id="rId18"/>
    <p:sldId id="278" r:id="rId19"/>
    <p:sldId id="270" r:id="rId20"/>
    <p:sldId id="279" r:id="rId21"/>
    <p:sldId id="280" r:id="rId22"/>
    <p:sldId id="283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07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67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987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274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316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416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957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760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346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74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09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DF0DC-1508-42C5-8A3D-F586DE901165}" type="datetimeFigureOut">
              <a:rPr lang="sl-SI" smtClean="0"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355E-026E-4B30-807C-CE0204E43C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657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s.nuk.uni-lj.si/Metadata/v-unstable/Cobiss/Harvest/id-274995712/ComarcX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dni-list.si/1/objava.jsp?urlid=200716&amp;stevilka=71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ib.s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uk.uni-lj.si/" TargetMode="External"/><Relationship Id="rId4" Type="http://schemas.openxmlformats.org/officeDocument/2006/relationships/hyperlink" Target="http://www.europeana.e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NUK-digitalizacija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952328"/>
          </a:xfrm>
        </p:spPr>
        <p:txBody>
          <a:bodyPr>
            <a:normAutofit/>
          </a:bodyPr>
          <a:lstStyle/>
          <a:p>
            <a:r>
              <a:rPr lang="sl-SI" sz="5300" b="1" dirty="0">
                <a:solidFill>
                  <a:srgbClr val="003399"/>
                </a:solidFill>
              </a:rPr>
              <a:t>MODUL </a:t>
            </a:r>
            <a:br>
              <a:rPr lang="sl-SI" sz="5300" b="1" dirty="0">
                <a:solidFill>
                  <a:srgbClr val="003399"/>
                </a:solidFill>
              </a:rPr>
            </a:br>
            <a:r>
              <a:rPr lang="sl-SI" sz="5300" b="1" dirty="0">
                <a:solidFill>
                  <a:srgbClr val="003399"/>
                </a:solidFill>
              </a:rPr>
              <a:t>DIGITALNE PISMENOSTI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>
                <a:solidFill>
                  <a:srgbClr val="003399"/>
                </a:solidFill>
              </a:rPr>
              <a:t>Matjaž Kragelj</a:t>
            </a:r>
          </a:p>
          <a:p>
            <a:pPr marL="0" indent="0" algn="ctr">
              <a:buNone/>
            </a:pPr>
            <a:r>
              <a:rPr lang="sl-SI" i="1" dirty="0">
                <a:solidFill>
                  <a:srgbClr val="003399"/>
                </a:solidFill>
              </a:rPr>
              <a:t>(Narodna in univerzitetna knjižnica)</a:t>
            </a:r>
          </a:p>
        </p:txBody>
      </p:sp>
      <p:pic>
        <p:nvPicPr>
          <p:cNvPr id="4" name="Picture 2" descr="C:\Users\Uporabnik\Desktop\MOJCA\VKLJUČUJEMO IN AKTIVIRAMO!\Logotipi\VkljucujemoInAktiviramo_znak_barven_dolg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4"/>
            <a:ext cx="9180512" cy="15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31" y="5949280"/>
            <a:ext cx="267936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2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4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Primer zajema bibliografskih podatkov</a:t>
            </a:r>
            <a:br>
              <a:rPr lang="sl-SI" sz="4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l-SI" sz="4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iz knjižničnega kataloga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povezava do kataloga (IZUM, MB)</a:t>
            </a:r>
          </a:p>
          <a:p>
            <a:pPr marL="571500" indent="-514350">
              <a:buFont typeface="+mj-lt"/>
              <a:buAutoNum type="arabicPeriod"/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Identifikacija</a:t>
            </a:r>
          </a:p>
          <a:p>
            <a:pPr marL="571500" indent="-514350">
              <a:buFont typeface="+mj-lt"/>
              <a:buAutoNum type="arabicPeriod"/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zahteva za prenos podatkov</a:t>
            </a:r>
          </a:p>
          <a:p>
            <a:pPr marL="571500" indent="-514350">
              <a:buFont typeface="+mj-lt"/>
              <a:buAutoNum type="arabicPeriod"/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izbira formata</a:t>
            </a:r>
          </a:p>
          <a:p>
            <a:pPr marL="571500" indent="-514350">
              <a:buFont typeface="+mj-lt"/>
              <a:buAutoNum type="arabicPeriod"/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Prenos</a:t>
            </a:r>
          </a:p>
          <a:p>
            <a:pPr marL="571500" indent="-514350">
              <a:buFont typeface="+mj-lt"/>
              <a:buAutoNum type="arabicPeriod"/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uporaba</a:t>
            </a:r>
          </a:p>
          <a:p>
            <a:pPr marL="57150" indent="0">
              <a:buNone/>
              <a:defRPr/>
            </a:pPr>
            <a:r>
              <a:rPr lang="sl-SI" dirty="0">
                <a:solidFill>
                  <a:srgbClr val="C00000"/>
                </a:solidFill>
                <a:latin typeface="Calibri Light" panose="020F0302020204030204" pitchFamily="34" charset="0"/>
                <a:hlinkClick r:id="rId2"/>
              </a:rPr>
              <a:t>Povezava - primer</a:t>
            </a:r>
            <a:endParaRPr lang="sl-SI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marL="514350" indent="-457200">
              <a:defRPr/>
            </a:pPr>
            <a:endParaRPr lang="sl-SI" sz="2800" dirty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57150" indent="0">
              <a:buNone/>
              <a:defRPr/>
            </a:pPr>
            <a:endParaRPr lang="sl-SI" sz="2800" dirty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207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3399"/>
                </a:solidFill>
              </a:rPr>
              <a:t>Količina digitalizacije NUK</a:t>
            </a:r>
          </a:p>
        </p:txBody>
      </p:sp>
      <p:sp>
        <p:nvSpPr>
          <p:cNvPr id="9" name="Ograda vsebin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Digitalna zbirka NUK presega 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TB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podatkov 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(brez kopij, zrcalne slike,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itd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79513" y="3819911"/>
            <a:ext cx="5616623" cy="1938992"/>
          </a:xfrm>
          <a:prstGeom prst="rect">
            <a:avLst/>
          </a:prstGeom>
          <a:ln w="28575">
            <a:solidFill>
              <a:srgbClr val="85C2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TB = 71.428 CD ploščkov (po 700mb)</a:t>
            </a:r>
          </a:p>
          <a:p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Višina ploščka = 1mm</a:t>
            </a:r>
          </a:p>
          <a:p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Skupna višina: </a:t>
            </a:r>
            <a:r>
              <a:rPr lang="sl-SI" sz="2400" b="1" dirty="0">
                <a:solidFill>
                  <a:srgbClr val="0091DC"/>
                </a:solidFill>
              </a:rPr>
              <a:t>71,4 metra</a:t>
            </a:r>
          </a:p>
          <a:p>
            <a:endParaRPr lang="sl-SI" sz="2400" dirty="0"/>
          </a:p>
          <a:p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Ljubljanski Nebotičnik višina: </a:t>
            </a:r>
            <a:r>
              <a:rPr lang="sl-SI" sz="2400" b="1" dirty="0">
                <a:solidFill>
                  <a:srgbClr val="0091DC"/>
                </a:solidFill>
              </a:rPr>
              <a:t>70 metrov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86" y="2140988"/>
            <a:ext cx="3239507" cy="366427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0" y="6223053"/>
            <a:ext cx="7328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primerjava višin CD ploščkov in Ljubljanskega Nebotičnika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4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00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Digitalno gradivo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  <a:defRPr/>
            </a:pP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VIR NABORA GRADIVA: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SVAROG (obvezni izvod)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Pridobljeno iz spleta, po e-pošti, fizičnih nosilcih,..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MEDIJSKE HIŠE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Delo revije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ZAJEM SPLETNIH VSEBIN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Sistemsko zajemanje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Zajemanje domene </a:t>
            </a: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.si</a:t>
            </a:r>
          </a:p>
          <a:p>
            <a:endParaRPr lang="sl-SI" dirty="0">
              <a:solidFill>
                <a:srgbClr val="003399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Ohranjanje digitalnih </a:t>
            </a:r>
            <a:b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in digitaliziranih virov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sl-SI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DIGITALNI VIR</a:t>
            </a:r>
          </a:p>
          <a:p>
            <a:pPr lvl="1">
              <a:lnSpc>
                <a:spcPct val="150000"/>
              </a:lnSpc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ustvarjen v digitalni obliki</a:t>
            </a:r>
          </a:p>
          <a:p>
            <a:pPr>
              <a:lnSpc>
                <a:spcPct val="150000"/>
              </a:lnSpc>
              <a:defRPr/>
            </a:pPr>
            <a:r>
              <a:rPr lang="sl-SI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DIGITALIZIRAN VIR</a:t>
            </a:r>
          </a:p>
          <a:p>
            <a:pPr lvl="1">
              <a:lnSpc>
                <a:spcPct val="150000"/>
              </a:lnSpc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ustvarjen v analogni obliki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l-SI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V GROBEM VELJA: </a:t>
            </a:r>
            <a:br>
              <a:rPr lang="sl-SI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celotna </a:t>
            </a:r>
            <a:r>
              <a:rPr lang="sl-SI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digitalna publikacija zasede manj diskovnih kapacitet kot ena digitalizirana stran gradiva</a:t>
            </a: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8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4000" b="1" dirty="0">
                <a:solidFill>
                  <a:schemeClr val="tx2"/>
                </a:solidFill>
                <a:latin typeface="Calibri Light" panose="020F0302020204030204" pitchFamily="34" charset="0"/>
              </a:rPr>
              <a:t>Ohranjanje spletnih publikacij</a:t>
            </a:r>
            <a:endParaRPr lang="sl-SI" sz="4000" b="1" dirty="0">
              <a:solidFill>
                <a:schemeClr val="tx2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Spletne publikacije so 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„</a:t>
            </a:r>
            <a:r>
              <a:rPr lang="sl-SI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elektronske knjige, elektronski časopisi in časniki, dostopni po spletu ter spletne strani in podobno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“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Zakon o obveznem izvodu publikacij </a:t>
            </a:r>
            <a:br>
              <a:rPr lang="sl-SI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(Ur. list RS št. 69/06 – ZOIPub)</a:t>
            </a:r>
          </a:p>
          <a:p>
            <a:pPr marL="0" indent="0">
              <a:buNone/>
              <a:defRPr/>
            </a:pP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sl-SI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Pravilnik</a:t>
            </a:r>
            <a:r>
              <a:rPr lang="sl-SI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o vrstah in izboru elektronskih publikacij za obvezni izvod med spletne publikacije uvršča tudi:</a:t>
            </a:r>
            <a:br>
              <a:rPr lang="sl-SI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br>
              <a:rPr lang="sl-SI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- </a:t>
            </a:r>
            <a: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spletna mesta in portale organizacij, oseb in dogodkov, </a:t>
            </a:r>
            <a:b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- spletno dostopne storitve, podatkovne zbirke, novice,</a:t>
            </a:r>
            <a:b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- forume, spletne biltene (</a:t>
            </a:r>
            <a:r>
              <a:rPr lang="sl-SI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newsletters</a:t>
            </a:r>
            <a: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)</a:t>
            </a:r>
            <a:b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- druge elektronske vsebine kot so video in zvočni zapisi,</a:t>
            </a:r>
            <a:b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- interaktivni zemljevidi in mestni načrti, </a:t>
            </a:r>
            <a:r>
              <a:rPr lang="sl-SI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itd</a:t>
            </a:r>
            <a:b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Pravilnik (Ur. list RS št. 90/07)</a:t>
            </a:r>
          </a:p>
          <a:p>
            <a:endParaRPr lang="sl-SI" dirty="0">
              <a:solidFill>
                <a:srgbClr val="003399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4" cy="1143000"/>
          </a:xfrm>
        </p:spPr>
        <p:txBody>
          <a:bodyPr>
            <a:normAutofit/>
          </a:bodyPr>
          <a:lstStyle/>
          <a:p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Avtorske pravice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59. člen:</a:t>
            </a:r>
            <a:b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Avtorska pravica traja za avtorjevega življenja in 70 let po njegovi smrti, če ni s tem zakonom drugače določeno.</a:t>
            </a:r>
          </a:p>
          <a:p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60. člen:</a:t>
            </a:r>
            <a:b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Kadar je delo ustvarilo več avtorjev, se rok trajanja iz prejšnjega člena računa od smrti soavtorja, ki je umrl zadnji.</a:t>
            </a:r>
          </a:p>
          <a:p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61. člen:</a:t>
            </a:r>
            <a:b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Avtorska pravica na anonimnih in psevdonimnih delih traja 70 let po zakoniti objavi dela.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Več: 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Zakon o avtorskih in sorodnih pravicah</a:t>
            </a:r>
            <a:endParaRPr lang="sl-SI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2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Digitalni viri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Obvezni izvod (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e-pub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mobi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sl-SI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pdf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doc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/x,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odf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,…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Kreirani dokumenti na e-napravah</a:t>
            </a:r>
          </a:p>
          <a:p>
            <a:pPr>
              <a:lnSpc>
                <a:spcPct val="150000"/>
              </a:lnSpc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Od leta 2006/2007 ISO standard za področje pisarniških datotek</a:t>
            </a: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XML kot zabojnik podatkov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  <p:pic>
        <p:nvPicPr>
          <p:cNvPr id="5" name="Označba mesta vsebin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46" y="1600200"/>
            <a:ext cx="5859307" cy="4525963"/>
          </a:xfrm>
        </p:spPr>
      </p:pic>
    </p:spTree>
    <p:extLst>
      <p:ext uri="{BB962C8B-B14F-4D97-AF65-F5344CB8AC3E}">
        <p14:creationId xmlns:p14="http://schemas.microsoft.com/office/powerpoint/2010/main" val="113907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Iz binarnega zapisa v strukturirani XML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Leta 2006 pridobi </a:t>
            </a:r>
            <a:r>
              <a:rPr lang="sl-SI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sl-SI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odf</a:t>
            </a:r>
            <a:r>
              <a:rPr lang="sl-SI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 ISO standard 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 leta 2007 – Microsoft Office shranjuje podatke (</a:t>
            </a:r>
            <a:r>
              <a:rPr lang="sl-SI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sl-SI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docx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)na soroden način 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(XML shramba) </a:t>
            </a:r>
          </a:p>
          <a:p>
            <a:pPr marL="0" indent="0">
              <a:buNone/>
            </a:pP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Danes - </a:t>
            </a:r>
            <a:r>
              <a:rPr lang="sl-SI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sl-SI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epub</a:t>
            </a:r>
            <a:r>
              <a:rPr lang="sl-SI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podobno.</a:t>
            </a:r>
          </a:p>
        </p:txBody>
      </p:sp>
    </p:spTree>
    <p:extLst>
      <p:ext uri="{BB962C8B-B14F-4D97-AF65-F5344CB8AC3E}">
        <p14:creationId xmlns:p14="http://schemas.microsoft.com/office/powerpoint/2010/main" val="389940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Digitalni viri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4" y="98501"/>
            <a:ext cx="1257003" cy="1257003"/>
          </a:xfrm>
          <a:prstGeom prst="rect">
            <a:avLst/>
          </a:prstGeom>
        </p:spPr>
      </p:pic>
      <p:pic>
        <p:nvPicPr>
          <p:cNvPr id="6" name="Označba mesta vseb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4" y="1493414"/>
            <a:ext cx="7434782" cy="5214977"/>
          </a:xfrm>
          <a:prstGeom prst="rect">
            <a:avLst/>
          </a:prstGeom>
        </p:spPr>
      </p:pic>
      <p:sp>
        <p:nvSpPr>
          <p:cNvPr id="11" name="Zaobljeni pravokotnik 10"/>
          <p:cNvSpPr/>
          <p:nvPr/>
        </p:nvSpPr>
        <p:spPr>
          <a:xfrm>
            <a:off x="983091" y="5256575"/>
            <a:ext cx="3781921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785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3399"/>
                </a:solidFill>
              </a:rPr>
              <a:t>Namesto uvoda - nekaj terminov</a:t>
            </a:r>
            <a:br>
              <a:rPr lang="sl-SI" dirty="0">
                <a:solidFill>
                  <a:srgbClr val="003399"/>
                </a:solidFill>
              </a:rPr>
            </a:br>
            <a:r>
              <a:rPr lang="sl-SI" dirty="0">
                <a:solidFill>
                  <a:srgbClr val="003399"/>
                </a:solidFill>
              </a:rPr>
              <a:t>iz širšega procesa digitalizacije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Bibliographic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DublinCore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MODS, Jhove2,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Repository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URN,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harvesting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hash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RAID,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Droid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z39-50, format, METS,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API,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/a, jp2, OAI-PMH,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curation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OCR,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validation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warc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e-pub,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ComarcXML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persistent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&lt;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europeana:record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checksum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OAIS,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versioning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preservation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,…&lt;/</a:t>
            </a:r>
            <a:r>
              <a:rPr lang="sl-SI" dirty="0" err="1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ListRecords</a:t>
            </a:r>
            <a:r>
              <a:rPr lang="sl-SI" dirty="0">
                <a:solidFill>
                  <a:srgbClr val="85C22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endParaRPr lang="sl-SI" dirty="0">
              <a:solidFill>
                <a:srgbClr val="003399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Dostop do digitalnih in digitaliziranih virov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Dostop do brezplačnih publikacij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(primer: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Digitalna knjižnica Slovenije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(primer: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Europeana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Dostop do plačljivih (znanstvenih publikacij)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(primer: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Mega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 iskalnik NUK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Opcija – prenos (trajna „izposoja“)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Opcija – izposoja (začasna izposoja) 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npr. Adobe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Digital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Edition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8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Tablica ali bralnik, </a:t>
            </a:r>
            <a:b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sl-SI" altLang="sl-SI" b="1" dirty="0" err="1">
                <a:solidFill>
                  <a:schemeClr val="tx2"/>
                </a:solidFill>
                <a:latin typeface="Calibri Light" panose="020F0302020204030204" pitchFamily="34" charset="0"/>
              </a:rPr>
              <a:t>pdf</a:t>
            </a:r>
            <a:r>
              <a:rPr lang="sl-SI" altLang="sl-SI" b="1" dirty="0">
                <a:solidFill>
                  <a:schemeClr val="tx2"/>
                </a:solidFill>
                <a:latin typeface="Calibri Light" panose="020F0302020204030204" pitchFamily="34" charset="0"/>
              </a:rPr>
              <a:t> ali .</a:t>
            </a:r>
            <a:r>
              <a:rPr lang="sl-SI" altLang="sl-SI" b="1" dirty="0" err="1">
                <a:solidFill>
                  <a:schemeClr val="tx2"/>
                </a:solidFill>
                <a:latin typeface="Calibri Light" panose="020F0302020204030204" pitchFamily="34" charset="0"/>
              </a:rPr>
              <a:t>epub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Odzivnost ekrana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Uporaba ob sončni svetlobi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Uporaba za internet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Avtonomija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pdf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(binarna koda)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epub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(XML zabojnik, tekst)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Digitalizirano / digitalno</a:t>
            </a:r>
          </a:p>
        </p:txBody>
      </p:sp>
    </p:spTree>
    <p:extLst>
      <p:ext uri="{BB962C8B-B14F-4D97-AF65-F5344CB8AC3E}">
        <p14:creationId xmlns:p14="http://schemas.microsoft.com/office/powerpoint/2010/main" val="53231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952328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003399"/>
                </a:solidFill>
              </a:rPr>
              <a:t>MODUL </a:t>
            </a:r>
            <a:br>
              <a:rPr lang="sl-SI" sz="3200" b="1" dirty="0">
                <a:solidFill>
                  <a:srgbClr val="003399"/>
                </a:solidFill>
              </a:rPr>
            </a:br>
            <a:r>
              <a:rPr lang="sl-SI" sz="3200" b="1" dirty="0">
                <a:solidFill>
                  <a:srgbClr val="003399"/>
                </a:solidFill>
              </a:rPr>
              <a:t>DIGITALNE PISMENOSTI</a:t>
            </a:r>
            <a:br>
              <a:rPr lang="sl-SI" sz="3200" b="1" dirty="0">
                <a:solidFill>
                  <a:srgbClr val="003399"/>
                </a:solidFill>
              </a:rPr>
            </a:br>
            <a:br>
              <a:rPr lang="sl-SI" sz="3600" b="1" dirty="0">
                <a:solidFill>
                  <a:srgbClr val="003399"/>
                </a:solidFill>
              </a:rPr>
            </a:br>
            <a:r>
              <a:rPr lang="sl-SI" sz="3600" b="1" dirty="0">
                <a:solidFill>
                  <a:srgbClr val="003399"/>
                </a:solidFill>
              </a:rPr>
              <a:t>- hvala za pozornost -</a:t>
            </a:r>
            <a:br>
              <a:rPr lang="sl-SI" sz="3600" b="1" dirty="0">
                <a:solidFill>
                  <a:srgbClr val="003399"/>
                </a:solidFill>
              </a:rPr>
            </a:b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>
                <a:solidFill>
                  <a:srgbClr val="003399"/>
                </a:solidFill>
              </a:rPr>
              <a:t>Matjaž Kragelj – matjaz.kragelj@nuk.uni-lj.si</a:t>
            </a:r>
          </a:p>
          <a:p>
            <a:pPr marL="0" indent="0" algn="ctr">
              <a:buNone/>
            </a:pPr>
            <a:r>
              <a:rPr lang="sl-SI" sz="2800" i="1" dirty="0">
                <a:solidFill>
                  <a:srgbClr val="003399"/>
                </a:solidFill>
              </a:rPr>
              <a:t>(Narodna in univerzitetna knjižnica)</a:t>
            </a:r>
          </a:p>
        </p:txBody>
      </p:sp>
      <p:pic>
        <p:nvPicPr>
          <p:cNvPr id="4" name="Picture 2" descr="C:\Users\Uporabnik\Desktop\MOJCA\VKLJUČUJEMO IN AKTIVIRAMO!\Logotipi\VkljucujemoInAktiviramo_znak_barven_dolg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4"/>
            <a:ext cx="9180512" cy="15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31" y="5949280"/>
            <a:ext cx="267936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9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48356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3399"/>
                </a:solidFill>
              </a:rPr>
              <a:t>model OAIS </a:t>
            </a:r>
            <a:br>
              <a:rPr lang="sl-SI" dirty="0">
                <a:solidFill>
                  <a:srgbClr val="003399"/>
                </a:solidFill>
              </a:rPr>
            </a:br>
            <a:r>
              <a:rPr lang="sl-SI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</a:t>
            </a:r>
            <a:r>
              <a:rPr lang="sl-SI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Archival</a:t>
            </a:r>
            <a:r>
              <a:rPr lang="sl-SI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sl-SI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sl-SI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br>
              <a:rPr lang="sl-SI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3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zajem, ohranjanje, dostop</a:t>
            </a:r>
          </a:p>
        </p:txBody>
      </p:sp>
      <p:pic>
        <p:nvPicPr>
          <p:cNvPr id="2" name="Označba mesta vsebin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55" y="1700808"/>
            <a:ext cx="5900473" cy="4425355"/>
          </a:xfrm>
        </p:spPr>
      </p:pic>
      <p:sp>
        <p:nvSpPr>
          <p:cNvPr id="3" name="Pravokotnik 2"/>
          <p:cNvSpPr/>
          <p:nvPr/>
        </p:nvSpPr>
        <p:spPr>
          <a:xfrm>
            <a:off x="1691679" y="6073725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Vir: </a:t>
            </a:r>
            <a:r>
              <a:rPr lang="en-CA" altLang="sl-SI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http://wiki.esipfed.org/images/0/0b/OAIS_FunctionalEntities.jpg</a:t>
            </a:r>
          </a:p>
        </p:txBody>
      </p:sp>
    </p:spTree>
    <p:extLst>
      <p:ext uri="{BB962C8B-B14F-4D97-AF65-F5344CB8AC3E}">
        <p14:creationId xmlns:p14="http://schemas.microsoft.com/office/powerpoint/2010/main" val="333825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Koncepti</a:t>
            </a:r>
          </a:p>
        </p:txBody>
      </p:sp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/>
          <a:lstStyle/>
          <a:p>
            <a:pPr marL="0" indent="0">
              <a:buNone/>
            </a:pPr>
            <a:endParaRPr lang="sl-SI" dirty="0">
              <a:solidFill>
                <a:srgbClr val="0033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Fizično gradivo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Digitalizirano gradivo</a:t>
            </a:r>
          </a:p>
          <a:p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Digitalno gradivo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npr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…</a:t>
            </a:r>
          </a:p>
        </p:txBody>
      </p:sp>
      <p:cxnSp>
        <p:nvCxnSpPr>
          <p:cNvPr id="3" name="Ukrivljen povezovalnik 2"/>
          <p:cNvCxnSpPr/>
          <p:nvPr/>
        </p:nvCxnSpPr>
        <p:spPr>
          <a:xfrm>
            <a:off x="3635896" y="2492896"/>
            <a:ext cx="1224136" cy="576064"/>
          </a:xfrm>
          <a:prstGeom prst="curvedConnector3">
            <a:avLst>
              <a:gd name="adj1" fmla="val 14863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5580112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Proces digitalizacije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584063" y="40364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„</a:t>
            </a:r>
            <a:r>
              <a:rPr lang="sl-SI" dirty="0" err="1"/>
              <a:t>Born</a:t>
            </a:r>
            <a:r>
              <a:rPr lang="sl-SI" dirty="0"/>
              <a:t> </a:t>
            </a:r>
            <a:r>
              <a:rPr lang="sl-SI" dirty="0" err="1"/>
              <a:t>digital</a:t>
            </a:r>
            <a:r>
              <a:rPr lang="sl-SI" dirty="0"/>
              <a:t>“</a:t>
            </a:r>
          </a:p>
        </p:txBody>
      </p:sp>
      <p:cxnSp>
        <p:nvCxnSpPr>
          <p:cNvPr id="15" name="Raven puščični povezovalnik 14"/>
          <p:cNvCxnSpPr/>
          <p:nvPr/>
        </p:nvCxnSpPr>
        <p:spPr>
          <a:xfrm>
            <a:off x="3995936" y="4221088"/>
            <a:ext cx="151216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0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Zakaj digitalizirati?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91DC"/>
              </a:buClr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Zaščita izvirnikov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 nadaljnjo škodo</a:t>
            </a:r>
          </a:p>
          <a:p>
            <a:pPr>
              <a:buClr>
                <a:srgbClr val="0091DC"/>
              </a:buClr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Umik izvirnikov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če jim grozi nadaljnja škoda (sledi neuporabnost le-teh)</a:t>
            </a:r>
          </a:p>
          <a:p>
            <a:pPr>
              <a:buClr>
                <a:srgbClr val="0091DC"/>
              </a:buClr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uporabo novih tehnologij:</a:t>
            </a:r>
          </a:p>
          <a:p>
            <a:pPr lvl="1">
              <a:buClr>
                <a:srgbClr val="0091DC"/>
              </a:buClr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povečati dostopnost, </a:t>
            </a:r>
          </a:p>
          <a:p>
            <a:pPr lvl="1">
              <a:buClr>
                <a:srgbClr val="0091DC"/>
              </a:buClr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uporabo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(OCR, zoom)</a:t>
            </a:r>
          </a:p>
          <a:p>
            <a:pPr>
              <a:buClr>
                <a:srgbClr val="0091DC"/>
              </a:buClr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Potrebe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nove generacije</a:t>
            </a:r>
          </a:p>
          <a:p>
            <a:pPr lvl="1">
              <a:buClr>
                <a:srgbClr val="0091DC"/>
              </a:buClr>
            </a:pP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všečkanje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komentiranje, vključevanje dinamičnih komponent 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(FB,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Twitter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YouTube)</a:t>
            </a:r>
          </a:p>
          <a:p>
            <a:pPr lvl="1">
              <a:buClr>
                <a:srgbClr val="0091DC"/>
              </a:buClr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briše se meja med uporabnikom in upravljavcem spletnega okolja</a:t>
            </a:r>
          </a:p>
          <a:p>
            <a:pPr>
              <a:buClr>
                <a:srgbClr val="0091DC"/>
              </a:buClr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Ekologija</a:t>
            </a:r>
          </a:p>
          <a:p>
            <a:pPr>
              <a:buClr>
                <a:srgbClr val="0091DC"/>
              </a:buClr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Možna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integracija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že obstoječe funkcije klasične knjižnice</a:t>
            </a:r>
          </a:p>
          <a:p>
            <a:endParaRPr lang="sl-SI" dirty="0">
              <a:solidFill>
                <a:srgbClr val="003399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0937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Digitalizacija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širšem socialnem kontekstu je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digitalizacija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definirana kot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ekonomska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socialna transformacija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prožena z množično uporabo digitalnih tehnologij, 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ustvarjanje procesov, ter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širjenje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deljenje informacij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Katz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R. et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2014)</a:t>
            </a:r>
          </a:p>
          <a:p>
            <a:endParaRPr lang="sl-SI" dirty="0">
              <a:solidFill>
                <a:srgbClr val="003399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3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DRŽAVA - RAVEN RAZVOJA </a:t>
            </a:r>
            <a:br>
              <a:rPr lang="sl-SI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l-SI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(pri procesu digitalizacije) (</a:t>
            </a:r>
            <a:r>
              <a:rPr lang="sl-SI" sz="32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Katz</a:t>
            </a:r>
            <a:r>
              <a:rPr lang="sl-SI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R. et </a:t>
            </a:r>
            <a:r>
              <a:rPr lang="sl-SI" sz="32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</a:t>
            </a:r>
            <a:r>
              <a:rPr lang="sl-SI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2014)</a:t>
            </a:r>
          </a:p>
        </p:txBody>
      </p:sp>
      <p:sp>
        <p:nvSpPr>
          <p:cNvPr id="9" name="Ograda vsebin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razvojno omejene, v razvoju, </a:t>
            </a:r>
            <a:b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prehodne, napredne</a:t>
            </a:r>
          </a:p>
          <a:p>
            <a:pPr marL="0" indent="0">
              <a:buNone/>
            </a:pPr>
            <a:endParaRPr lang="sl-SI" dirty="0">
              <a:solidFill>
                <a:srgbClr val="003399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925809" y="31091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323528" y="14621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1DC"/>
              </a:buClr>
            </a:pP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90996"/>
              </p:ext>
            </p:extLst>
          </p:nvPr>
        </p:nvGraphicFramePr>
        <p:xfrm>
          <a:off x="160295" y="2510449"/>
          <a:ext cx="5563834" cy="403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3" imgW="11656800" imgH="8710920" progId="Photoshop.Image.11">
                  <p:embed/>
                </p:oleObj>
              </mc:Choice>
              <mc:Fallback>
                <p:oleObj name="Image" r:id="rId3" imgW="11656800" imgH="8710920" progId="Photoshop.Image.11">
                  <p:embed/>
                  <p:pic>
                    <p:nvPicPr>
                      <p:cNvPr id="5" name="Predm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295" y="2510449"/>
                        <a:ext cx="5563834" cy="4038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18" y="1462199"/>
            <a:ext cx="3192086" cy="52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Rezultat digitalizacije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SKENOGRAMI:</a:t>
            </a:r>
          </a:p>
          <a:p>
            <a:pPr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Jpeg2000,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jpeg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tiff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mp3,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wav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pdf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pdf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/a</a:t>
            </a:r>
          </a:p>
          <a:p>
            <a:pPr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300-600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dpi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ločljivost</a:t>
            </a:r>
          </a:p>
          <a:p>
            <a:pPr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Ogledna kopija (72-120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dpi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pdf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datoteka)</a:t>
            </a:r>
          </a:p>
          <a:p>
            <a:pPr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Html,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txt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– datoteka z vsebino polnega besedila</a:t>
            </a:r>
          </a:p>
          <a:p>
            <a:pPr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XML datoteka s pozicijo črk, velikosti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SKUPAJ:</a:t>
            </a:r>
          </a:p>
          <a:p>
            <a:pPr marL="0" indent="0">
              <a:buNone/>
              <a:defRPr/>
            </a:pP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700.000 objektov, 5 milijonov </a:t>
            </a:r>
            <a:r>
              <a:rPr lang="sl-SI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skenogramov</a:t>
            </a: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b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50 TB podatkov, skupaj več kot 200TB podatkov</a:t>
            </a:r>
            <a:b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b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hlinkClick r:id="rId2" action="ppaction://hlinkfile"/>
              </a:rPr>
              <a:t>primer – filmček digitalizacija:</a:t>
            </a:r>
            <a:endParaRPr lang="sl-SI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5" y="5445224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2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Bibliografski metapodatki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Opisujejo publikacijo</a:t>
            </a:r>
          </a:p>
          <a:p>
            <a:pPr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Dostop do podatkov iz kataloga, če obstajajo</a:t>
            </a:r>
          </a:p>
          <a:p>
            <a:pPr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V primeru serijske publikacije dodamo polja:</a:t>
            </a:r>
          </a:p>
          <a:p>
            <a:pPr lvl="1"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Leto, letnik, številka, format, itd.</a:t>
            </a:r>
          </a:p>
          <a:p>
            <a:pPr marL="514350" indent="-457200"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Po opravljenem OCR procesu, shranimo tudi polna besedila (za „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full-text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search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“)</a:t>
            </a:r>
          </a:p>
          <a:p>
            <a:pPr marL="514350" indent="-457200">
              <a:defRPr/>
            </a:pP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Vsak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skenogram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vsebuje „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Abby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XML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export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“ –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nadmnožica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ALTO sheme (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Analyzed Layout and Text Object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), ki opisuje lokacijo objektov na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skenogramu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 marL="514350" indent="-457200">
              <a:defRPr/>
            </a:pPr>
            <a:endParaRPr lang="sl-SI" sz="2800" dirty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57150" indent="0">
              <a:buNone/>
              <a:defRPr/>
            </a:pPr>
            <a:endParaRPr lang="sl-SI" sz="2800" dirty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105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570</Words>
  <Application>Microsoft Office PowerPoint</Application>
  <PresentationFormat>Diaprojekcija na zaslonu (4:3)</PresentationFormat>
  <Paragraphs>115</Paragraphs>
  <Slides>22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Wingdings</vt:lpstr>
      <vt:lpstr>Officeova tema</vt:lpstr>
      <vt:lpstr>Image</vt:lpstr>
      <vt:lpstr>MODUL  DIGITALNE PISMENOSTI</vt:lpstr>
      <vt:lpstr>Namesto uvoda - nekaj terminov iz širšega procesa digitalizacije</vt:lpstr>
      <vt:lpstr>model OAIS  Open Archival Information System:  zajem, ohranjanje, dostop</vt:lpstr>
      <vt:lpstr>Koncepti</vt:lpstr>
      <vt:lpstr>Zakaj digitalizirati?</vt:lpstr>
      <vt:lpstr>Digitalizacija</vt:lpstr>
      <vt:lpstr>DRŽAVA - RAVEN RAZVOJA  (pri procesu digitalizacije) (Katz, R. et al. 2014)</vt:lpstr>
      <vt:lpstr>Rezultat digitalizacije</vt:lpstr>
      <vt:lpstr>Bibliografski metapodatki</vt:lpstr>
      <vt:lpstr>Primer zajema bibliografskih podatkov iz knjižničnega kataloga</vt:lpstr>
      <vt:lpstr>Količina digitalizacije NUK</vt:lpstr>
      <vt:lpstr>Digitalno gradivo</vt:lpstr>
      <vt:lpstr>Ohranjanje digitalnih  in digitaliziranih virov</vt:lpstr>
      <vt:lpstr>Ohranjanje spletnih publikacij</vt:lpstr>
      <vt:lpstr>Avtorske pravice</vt:lpstr>
      <vt:lpstr>Digitalni viri</vt:lpstr>
      <vt:lpstr>XML kot zabojnik podatkov</vt:lpstr>
      <vt:lpstr>Iz binarnega zapisa v strukturirani XML</vt:lpstr>
      <vt:lpstr>Digitalni viri</vt:lpstr>
      <vt:lpstr>Dostop do digitalnih in digitaliziranih virov</vt:lpstr>
      <vt:lpstr>Tablica ali bralnik,  pdf ali .epub</vt:lpstr>
      <vt:lpstr>MODUL  DIGITALNE PISMENOSTI  - hvala za pozornost -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Mojca Bergan Dražetić</cp:lastModifiedBy>
  <cp:revision>32</cp:revision>
  <dcterms:created xsi:type="dcterms:W3CDTF">2016-06-03T09:26:27Z</dcterms:created>
  <dcterms:modified xsi:type="dcterms:W3CDTF">2016-12-13T14:33:09Z</dcterms:modified>
</cp:coreProperties>
</file>