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7" r:id="rId4"/>
    <p:sldId id="281" r:id="rId5"/>
    <p:sldId id="266" r:id="rId6"/>
    <p:sldId id="273" r:id="rId7"/>
    <p:sldId id="262" r:id="rId8"/>
    <p:sldId id="259" r:id="rId9"/>
    <p:sldId id="274" r:id="rId10"/>
    <p:sldId id="275" r:id="rId11"/>
    <p:sldId id="276" r:id="rId12"/>
    <p:sldId id="280" r:id="rId13"/>
    <p:sldId id="277" r:id="rId14"/>
    <p:sldId id="278" r:id="rId15"/>
    <p:sldId id="272" r:id="rId16"/>
    <p:sldId id="270" r:id="rId17"/>
    <p:sldId id="268" r:id="rId18"/>
    <p:sldId id="260" r:id="rId19"/>
    <p:sldId id="269" r:id="rId20"/>
    <p:sldId id="271" r:id="rId21"/>
    <p:sldId id="264" r:id="rId22"/>
    <p:sldId id="263" r:id="rId23"/>
    <p:sldId id="282" r:id="rId24"/>
  </p:sldIdLst>
  <p:sldSz cx="9144000" cy="6858000" type="screen4x3"/>
  <p:notesSz cx="6858000" cy="9144000"/>
  <p:defaultText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7" d="100"/>
          <a:sy n="97" d="100"/>
        </p:scale>
        <p:origin x="1214" y="765"/>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diapozitiv">
    <p:spTree>
      <p:nvGrpSpPr>
        <p:cNvPr id="1" name=""/>
        <p:cNvGrpSpPr/>
        <p:nvPr/>
      </p:nvGrpSpPr>
      <p:grpSpPr>
        <a:xfrm>
          <a:off x="0" y="0"/>
          <a:ext cx="0" cy="0"/>
          <a:chOff x="0" y="0"/>
          <a:chExt cx="0" cy="0"/>
        </a:xfrm>
      </p:grpSpPr>
      <p:sp>
        <p:nvSpPr>
          <p:cNvPr id="2" name="Naslov 1"/>
          <p:cNvSpPr>
            <a:spLocks noGrp="1"/>
          </p:cNvSpPr>
          <p:nvPr>
            <p:ph type="ctrTitle"/>
          </p:nvPr>
        </p:nvSpPr>
        <p:spPr>
          <a:xfrm>
            <a:off x="685800" y="2130425"/>
            <a:ext cx="7772400" cy="1470025"/>
          </a:xfrm>
        </p:spPr>
        <p:txBody>
          <a:bodyPr/>
          <a:lstStyle/>
          <a:p>
            <a:r>
              <a:rPr lang="sl-SI"/>
              <a:t>Uredite slog naslova matrice</a:t>
            </a:r>
          </a:p>
        </p:txBody>
      </p:sp>
      <p:sp>
        <p:nvSpPr>
          <p:cNvPr id="3" name="Podnaslov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l-SI"/>
              <a:t>Uredite slog podnaslova matrice</a:t>
            </a:r>
          </a:p>
        </p:txBody>
      </p:sp>
      <p:sp>
        <p:nvSpPr>
          <p:cNvPr id="4" name="Ograda datuma 3"/>
          <p:cNvSpPr>
            <a:spLocks noGrp="1"/>
          </p:cNvSpPr>
          <p:nvPr>
            <p:ph type="dt" sz="half" idx="10"/>
          </p:nvPr>
        </p:nvSpPr>
        <p:spPr/>
        <p:txBody>
          <a:bodyPr/>
          <a:lstStyle/>
          <a:p>
            <a:fld id="{307DF0DC-1508-42C5-8A3D-F586DE901165}" type="datetimeFigureOut">
              <a:rPr lang="sl-SI" smtClean="0"/>
              <a:t>16. 09. 2017</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0FEB355E-026E-4B30-807C-CE0204E43CB7}" type="slidenum">
              <a:rPr lang="sl-SI" smtClean="0"/>
              <a:t>‹#›</a:t>
            </a:fld>
            <a:endParaRPr lang="sl-SI"/>
          </a:p>
        </p:txBody>
      </p:sp>
    </p:spTree>
    <p:extLst>
      <p:ext uri="{BB962C8B-B14F-4D97-AF65-F5344CB8AC3E}">
        <p14:creationId xmlns:p14="http://schemas.microsoft.com/office/powerpoint/2010/main" val="1375079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a:t>Uredite slog naslova matrice</a:t>
            </a:r>
          </a:p>
        </p:txBody>
      </p:sp>
      <p:sp>
        <p:nvSpPr>
          <p:cNvPr id="3" name="Ograda navpičnega besedila 2"/>
          <p:cNvSpPr>
            <a:spLocks noGrp="1"/>
          </p:cNvSpPr>
          <p:nvPr>
            <p:ph type="body" orient="vert" idx="1"/>
          </p:nvPr>
        </p:nvSpPr>
        <p:spPr/>
        <p:txBody>
          <a:bodyPr vert="eaVert"/>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4" name="Ograda datuma 3"/>
          <p:cNvSpPr>
            <a:spLocks noGrp="1"/>
          </p:cNvSpPr>
          <p:nvPr>
            <p:ph type="dt" sz="half" idx="10"/>
          </p:nvPr>
        </p:nvSpPr>
        <p:spPr/>
        <p:txBody>
          <a:bodyPr/>
          <a:lstStyle/>
          <a:p>
            <a:fld id="{307DF0DC-1508-42C5-8A3D-F586DE901165}" type="datetimeFigureOut">
              <a:rPr lang="sl-SI" smtClean="0"/>
              <a:t>16. 09. 2017</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0FEB355E-026E-4B30-807C-CE0204E43CB7}" type="slidenum">
              <a:rPr lang="sl-SI" smtClean="0"/>
              <a:t>‹#›</a:t>
            </a:fld>
            <a:endParaRPr lang="sl-SI"/>
          </a:p>
        </p:txBody>
      </p:sp>
    </p:spTree>
    <p:extLst>
      <p:ext uri="{BB962C8B-B14F-4D97-AF65-F5344CB8AC3E}">
        <p14:creationId xmlns:p14="http://schemas.microsoft.com/office/powerpoint/2010/main" val="3976789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Navpični naslov 1"/>
          <p:cNvSpPr>
            <a:spLocks noGrp="1"/>
          </p:cNvSpPr>
          <p:nvPr>
            <p:ph type="title" orient="vert"/>
          </p:nvPr>
        </p:nvSpPr>
        <p:spPr>
          <a:xfrm>
            <a:off x="6629400" y="274638"/>
            <a:ext cx="2057400" cy="5851525"/>
          </a:xfrm>
        </p:spPr>
        <p:txBody>
          <a:bodyPr vert="eaVert"/>
          <a:lstStyle/>
          <a:p>
            <a:r>
              <a:rPr lang="sl-SI"/>
              <a:t>Uredite slog naslova matrice</a:t>
            </a:r>
          </a:p>
        </p:txBody>
      </p:sp>
      <p:sp>
        <p:nvSpPr>
          <p:cNvPr id="3" name="Ograda navpičnega besedila 2"/>
          <p:cNvSpPr>
            <a:spLocks noGrp="1"/>
          </p:cNvSpPr>
          <p:nvPr>
            <p:ph type="body" orient="vert" idx="1"/>
          </p:nvPr>
        </p:nvSpPr>
        <p:spPr>
          <a:xfrm>
            <a:off x="457200" y="274638"/>
            <a:ext cx="6019800" cy="5851525"/>
          </a:xfrm>
        </p:spPr>
        <p:txBody>
          <a:bodyPr vert="eaVert"/>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4" name="Ograda datuma 3"/>
          <p:cNvSpPr>
            <a:spLocks noGrp="1"/>
          </p:cNvSpPr>
          <p:nvPr>
            <p:ph type="dt" sz="half" idx="10"/>
          </p:nvPr>
        </p:nvSpPr>
        <p:spPr/>
        <p:txBody>
          <a:bodyPr/>
          <a:lstStyle/>
          <a:p>
            <a:fld id="{307DF0DC-1508-42C5-8A3D-F586DE901165}" type="datetimeFigureOut">
              <a:rPr lang="sl-SI" smtClean="0"/>
              <a:t>16. 09. 2017</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0FEB355E-026E-4B30-807C-CE0204E43CB7}" type="slidenum">
              <a:rPr lang="sl-SI" smtClean="0"/>
              <a:t>‹#›</a:t>
            </a:fld>
            <a:endParaRPr lang="sl-SI"/>
          </a:p>
        </p:txBody>
      </p:sp>
    </p:spTree>
    <p:extLst>
      <p:ext uri="{BB962C8B-B14F-4D97-AF65-F5344CB8AC3E}">
        <p14:creationId xmlns:p14="http://schemas.microsoft.com/office/powerpoint/2010/main" val="2619877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a:t>Uredite slog naslova matrice</a:t>
            </a:r>
          </a:p>
        </p:txBody>
      </p:sp>
      <p:sp>
        <p:nvSpPr>
          <p:cNvPr id="3" name="Ograda vsebine 2"/>
          <p:cNvSpPr>
            <a:spLocks noGrp="1"/>
          </p:cNvSpPr>
          <p:nvPr>
            <p:ph idx="1"/>
          </p:nvPr>
        </p:nvSpPr>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4" name="Ograda datuma 3"/>
          <p:cNvSpPr>
            <a:spLocks noGrp="1"/>
          </p:cNvSpPr>
          <p:nvPr>
            <p:ph type="dt" sz="half" idx="10"/>
          </p:nvPr>
        </p:nvSpPr>
        <p:spPr/>
        <p:txBody>
          <a:bodyPr/>
          <a:lstStyle/>
          <a:p>
            <a:fld id="{307DF0DC-1508-42C5-8A3D-F586DE901165}" type="datetimeFigureOut">
              <a:rPr lang="sl-SI" smtClean="0"/>
              <a:t>16. 09. 2017</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0FEB355E-026E-4B30-807C-CE0204E43CB7}" type="slidenum">
              <a:rPr lang="sl-SI" smtClean="0"/>
              <a:t>‹#›</a:t>
            </a:fld>
            <a:endParaRPr lang="sl-SI"/>
          </a:p>
        </p:txBody>
      </p:sp>
    </p:spTree>
    <p:extLst>
      <p:ext uri="{BB962C8B-B14F-4D97-AF65-F5344CB8AC3E}">
        <p14:creationId xmlns:p14="http://schemas.microsoft.com/office/powerpoint/2010/main" val="2932749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Naslov 1"/>
          <p:cNvSpPr>
            <a:spLocks noGrp="1"/>
          </p:cNvSpPr>
          <p:nvPr>
            <p:ph type="title"/>
          </p:nvPr>
        </p:nvSpPr>
        <p:spPr>
          <a:xfrm>
            <a:off x="722313" y="4406900"/>
            <a:ext cx="7772400" cy="1362075"/>
          </a:xfrm>
        </p:spPr>
        <p:txBody>
          <a:bodyPr anchor="t"/>
          <a:lstStyle>
            <a:lvl1pPr algn="l">
              <a:defRPr sz="4000" b="1" cap="all"/>
            </a:lvl1pPr>
          </a:lstStyle>
          <a:p>
            <a:r>
              <a:rPr lang="sl-SI"/>
              <a:t>Uredite slog naslova matrice</a:t>
            </a:r>
          </a:p>
        </p:txBody>
      </p:sp>
      <p:sp>
        <p:nvSpPr>
          <p:cNvPr id="3" name="Ograda besedila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Uredite sloge besedila matrice</a:t>
            </a:r>
          </a:p>
        </p:txBody>
      </p:sp>
      <p:sp>
        <p:nvSpPr>
          <p:cNvPr id="4" name="Ograda datuma 3"/>
          <p:cNvSpPr>
            <a:spLocks noGrp="1"/>
          </p:cNvSpPr>
          <p:nvPr>
            <p:ph type="dt" sz="half" idx="10"/>
          </p:nvPr>
        </p:nvSpPr>
        <p:spPr/>
        <p:txBody>
          <a:bodyPr/>
          <a:lstStyle/>
          <a:p>
            <a:fld id="{307DF0DC-1508-42C5-8A3D-F586DE901165}" type="datetimeFigureOut">
              <a:rPr lang="sl-SI" smtClean="0"/>
              <a:t>16. 09. 2017</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0FEB355E-026E-4B30-807C-CE0204E43CB7}" type="slidenum">
              <a:rPr lang="sl-SI" smtClean="0"/>
              <a:t>‹#›</a:t>
            </a:fld>
            <a:endParaRPr lang="sl-SI"/>
          </a:p>
        </p:txBody>
      </p:sp>
    </p:spTree>
    <p:extLst>
      <p:ext uri="{BB962C8B-B14F-4D97-AF65-F5344CB8AC3E}">
        <p14:creationId xmlns:p14="http://schemas.microsoft.com/office/powerpoint/2010/main" val="4193165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a:t>Uredite slog naslova matrice</a:t>
            </a:r>
          </a:p>
        </p:txBody>
      </p:sp>
      <p:sp>
        <p:nvSpPr>
          <p:cNvPr id="3" name="Ograda vsebin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4" name="Ograda vsebin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5" name="Ograda datuma 4"/>
          <p:cNvSpPr>
            <a:spLocks noGrp="1"/>
          </p:cNvSpPr>
          <p:nvPr>
            <p:ph type="dt" sz="half" idx="10"/>
          </p:nvPr>
        </p:nvSpPr>
        <p:spPr/>
        <p:txBody>
          <a:bodyPr/>
          <a:lstStyle/>
          <a:p>
            <a:fld id="{307DF0DC-1508-42C5-8A3D-F586DE901165}" type="datetimeFigureOut">
              <a:rPr lang="sl-SI" smtClean="0"/>
              <a:t>16. 09. 2017</a:t>
            </a:fld>
            <a:endParaRPr lang="sl-SI"/>
          </a:p>
        </p:txBody>
      </p:sp>
      <p:sp>
        <p:nvSpPr>
          <p:cNvPr id="6" name="Ograda noge 5"/>
          <p:cNvSpPr>
            <a:spLocks noGrp="1"/>
          </p:cNvSpPr>
          <p:nvPr>
            <p:ph type="ftr" sz="quarter" idx="11"/>
          </p:nvPr>
        </p:nvSpPr>
        <p:spPr/>
        <p:txBody>
          <a:bodyPr/>
          <a:lstStyle/>
          <a:p>
            <a:endParaRPr lang="sl-SI"/>
          </a:p>
        </p:txBody>
      </p:sp>
      <p:sp>
        <p:nvSpPr>
          <p:cNvPr id="7" name="Ograda številke diapozitiva 6"/>
          <p:cNvSpPr>
            <a:spLocks noGrp="1"/>
          </p:cNvSpPr>
          <p:nvPr>
            <p:ph type="sldNum" sz="quarter" idx="12"/>
          </p:nvPr>
        </p:nvSpPr>
        <p:spPr/>
        <p:txBody>
          <a:bodyPr/>
          <a:lstStyle/>
          <a:p>
            <a:fld id="{0FEB355E-026E-4B30-807C-CE0204E43CB7}" type="slidenum">
              <a:rPr lang="sl-SI" smtClean="0"/>
              <a:t>‹#›</a:t>
            </a:fld>
            <a:endParaRPr lang="sl-SI"/>
          </a:p>
        </p:txBody>
      </p:sp>
    </p:spTree>
    <p:extLst>
      <p:ext uri="{BB962C8B-B14F-4D97-AF65-F5344CB8AC3E}">
        <p14:creationId xmlns:p14="http://schemas.microsoft.com/office/powerpoint/2010/main" val="1544160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a:defRPr/>
            </a:lvl1pPr>
          </a:lstStyle>
          <a:p>
            <a:r>
              <a:rPr lang="sl-SI"/>
              <a:t>Uredite slog naslova matrice</a:t>
            </a:r>
          </a:p>
        </p:txBody>
      </p:sp>
      <p:sp>
        <p:nvSpPr>
          <p:cNvPr id="3" name="Ograda besedila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a:t>Uredite sloge besedila matrice</a:t>
            </a:r>
          </a:p>
        </p:txBody>
      </p:sp>
      <p:sp>
        <p:nvSpPr>
          <p:cNvPr id="4" name="Ograda vsebin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5" name="Ograda besedila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a:t>Uredite sloge besedila matrice</a:t>
            </a:r>
          </a:p>
        </p:txBody>
      </p:sp>
      <p:sp>
        <p:nvSpPr>
          <p:cNvPr id="6" name="Ograda vsebin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7" name="Ograda datuma 6"/>
          <p:cNvSpPr>
            <a:spLocks noGrp="1"/>
          </p:cNvSpPr>
          <p:nvPr>
            <p:ph type="dt" sz="half" idx="10"/>
          </p:nvPr>
        </p:nvSpPr>
        <p:spPr/>
        <p:txBody>
          <a:bodyPr/>
          <a:lstStyle/>
          <a:p>
            <a:fld id="{307DF0DC-1508-42C5-8A3D-F586DE901165}" type="datetimeFigureOut">
              <a:rPr lang="sl-SI" smtClean="0"/>
              <a:t>16. 09. 2017</a:t>
            </a:fld>
            <a:endParaRPr lang="sl-SI"/>
          </a:p>
        </p:txBody>
      </p:sp>
      <p:sp>
        <p:nvSpPr>
          <p:cNvPr id="8" name="Ograda noge 7"/>
          <p:cNvSpPr>
            <a:spLocks noGrp="1"/>
          </p:cNvSpPr>
          <p:nvPr>
            <p:ph type="ftr" sz="quarter" idx="11"/>
          </p:nvPr>
        </p:nvSpPr>
        <p:spPr/>
        <p:txBody>
          <a:bodyPr/>
          <a:lstStyle/>
          <a:p>
            <a:endParaRPr lang="sl-SI"/>
          </a:p>
        </p:txBody>
      </p:sp>
      <p:sp>
        <p:nvSpPr>
          <p:cNvPr id="9" name="Ograda številke diapozitiva 8"/>
          <p:cNvSpPr>
            <a:spLocks noGrp="1"/>
          </p:cNvSpPr>
          <p:nvPr>
            <p:ph type="sldNum" sz="quarter" idx="12"/>
          </p:nvPr>
        </p:nvSpPr>
        <p:spPr/>
        <p:txBody>
          <a:bodyPr/>
          <a:lstStyle/>
          <a:p>
            <a:fld id="{0FEB355E-026E-4B30-807C-CE0204E43CB7}" type="slidenum">
              <a:rPr lang="sl-SI" smtClean="0"/>
              <a:t>‹#›</a:t>
            </a:fld>
            <a:endParaRPr lang="sl-SI"/>
          </a:p>
        </p:txBody>
      </p:sp>
    </p:spTree>
    <p:extLst>
      <p:ext uri="{BB962C8B-B14F-4D97-AF65-F5344CB8AC3E}">
        <p14:creationId xmlns:p14="http://schemas.microsoft.com/office/powerpoint/2010/main" val="3229576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a:t>Uredite slog naslova matrice</a:t>
            </a:r>
          </a:p>
        </p:txBody>
      </p:sp>
      <p:sp>
        <p:nvSpPr>
          <p:cNvPr id="3" name="Ograda datuma 2"/>
          <p:cNvSpPr>
            <a:spLocks noGrp="1"/>
          </p:cNvSpPr>
          <p:nvPr>
            <p:ph type="dt" sz="half" idx="10"/>
          </p:nvPr>
        </p:nvSpPr>
        <p:spPr/>
        <p:txBody>
          <a:bodyPr/>
          <a:lstStyle/>
          <a:p>
            <a:fld id="{307DF0DC-1508-42C5-8A3D-F586DE901165}" type="datetimeFigureOut">
              <a:rPr lang="sl-SI" smtClean="0"/>
              <a:t>16. 09. 2017</a:t>
            </a:fld>
            <a:endParaRPr lang="sl-SI"/>
          </a:p>
        </p:txBody>
      </p:sp>
      <p:sp>
        <p:nvSpPr>
          <p:cNvPr id="4" name="Ograda noge 3"/>
          <p:cNvSpPr>
            <a:spLocks noGrp="1"/>
          </p:cNvSpPr>
          <p:nvPr>
            <p:ph type="ftr" sz="quarter" idx="11"/>
          </p:nvPr>
        </p:nvSpPr>
        <p:spPr/>
        <p:txBody>
          <a:bodyPr/>
          <a:lstStyle/>
          <a:p>
            <a:endParaRPr lang="sl-SI"/>
          </a:p>
        </p:txBody>
      </p:sp>
      <p:sp>
        <p:nvSpPr>
          <p:cNvPr id="5" name="Ograda številke diapozitiva 4"/>
          <p:cNvSpPr>
            <a:spLocks noGrp="1"/>
          </p:cNvSpPr>
          <p:nvPr>
            <p:ph type="sldNum" sz="quarter" idx="12"/>
          </p:nvPr>
        </p:nvSpPr>
        <p:spPr/>
        <p:txBody>
          <a:bodyPr/>
          <a:lstStyle/>
          <a:p>
            <a:fld id="{0FEB355E-026E-4B30-807C-CE0204E43CB7}" type="slidenum">
              <a:rPr lang="sl-SI" smtClean="0"/>
              <a:t>‹#›</a:t>
            </a:fld>
            <a:endParaRPr lang="sl-SI"/>
          </a:p>
        </p:txBody>
      </p:sp>
    </p:spTree>
    <p:extLst>
      <p:ext uri="{BB962C8B-B14F-4D97-AF65-F5344CB8AC3E}">
        <p14:creationId xmlns:p14="http://schemas.microsoft.com/office/powerpoint/2010/main" val="1277600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Ograda datuma 1"/>
          <p:cNvSpPr>
            <a:spLocks noGrp="1"/>
          </p:cNvSpPr>
          <p:nvPr>
            <p:ph type="dt" sz="half" idx="10"/>
          </p:nvPr>
        </p:nvSpPr>
        <p:spPr/>
        <p:txBody>
          <a:bodyPr/>
          <a:lstStyle/>
          <a:p>
            <a:fld id="{307DF0DC-1508-42C5-8A3D-F586DE901165}" type="datetimeFigureOut">
              <a:rPr lang="sl-SI" smtClean="0"/>
              <a:t>16. 09. 2017</a:t>
            </a:fld>
            <a:endParaRPr lang="sl-SI"/>
          </a:p>
        </p:txBody>
      </p:sp>
      <p:sp>
        <p:nvSpPr>
          <p:cNvPr id="3" name="Ograda noge 2"/>
          <p:cNvSpPr>
            <a:spLocks noGrp="1"/>
          </p:cNvSpPr>
          <p:nvPr>
            <p:ph type="ftr" sz="quarter" idx="11"/>
          </p:nvPr>
        </p:nvSpPr>
        <p:spPr/>
        <p:txBody>
          <a:bodyPr/>
          <a:lstStyle/>
          <a:p>
            <a:endParaRPr lang="sl-SI"/>
          </a:p>
        </p:txBody>
      </p:sp>
      <p:sp>
        <p:nvSpPr>
          <p:cNvPr id="4" name="Ograda številke diapozitiva 3"/>
          <p:cNvSpPr>
            <a:spLocks noGrp="1"/>
          </p:cNvSpPr>
          <p:nvPr>
            <p:ph type="sldNum" sz="quarter" idx="12"/>
          </p:nvPr>
        </p:nvSpPr>
        <p:spPr/>
        <p:txBody>
          <a:bodyPr/>
          <a:lstStyle/>
          <a:p>
            <a:fld id="{0FEB355E-026E-4B30-807C-CE0204E43CB7}" type="slidenum">
              <a:rPr lang="sl-SI" smtClean="0"/>
              <a:t>‹#›</a:t>
            </a:fld>
            <a:endParaRPr lang="sl-SI"/>
          </a:p>
        </p:txBody>
      </p:sp>
    </p:spTree>
    <p:extLst>
      <p:ext uri="{BB962C8B-B14F-4D97-AF65-F5344CB8AC3E}">
        <p14:creationId xmlns:p14="http://schemas.microsoft.com/office/powerpoint/2010/main" val="2633466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a:xfrm>
            <a:off x="457200" y="273050"/>
            <a:ext cx="3008313" cy="1162050"/>
          </a:xfrm>
        </p:spPr>
        <p:txBody>
          <a:bodyPr anchor="b"/>
          <a:lstStyle>
            <a:lvl1pPr algn="l">
              <a:defRPr sz="2000" b="1"/>
            </a:lvl1pPr>
          </a:lstStyle>
          <a:p>
            <a:r>
              <a:rPr lang="sl-SI"/>
              <a:t>Uredite slog naslova matrice</a:t>
            </a:r>
          </a:p>
        </p:txBody>
      </p:sp>
      <p:sp>
        <p:nvSpPr>
          <p:cNvPr id="3" name="Ograda vsebin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4" name="Ograda besedila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a:t>Uredite sloge besedila matrice</a:t>
            </a:r>
          </a:p>
        </p:txBody>
      </p:sp>
      <p:sp>
        <p:nvSpPr>
          <p:cNvPr id="5" name="Ograda datuma 4"/>
          <p:cNvSpPr>
            <a:spLocks noGrp="1"/>
          </p:cNvSpPr>
          <p:nvPr>
            <p:ph type="dt" sz="half" idx="10"/>
          </p:nvPr>
        </p:nvSpPr>
        <p:spPr/>
        <p:txBody>
          <a:bodyPr/>
          <a:lstStyle/>
          <a:p>
            <a:fld id="{307DF0DC-1508-42C5-8A3D-F586DE901165}" type="datetimeFigureOut">
              <a:rPr lang="sl-SI" smtClean="0"/>
              <a:t>16. 09. 2017</a:t>
            </a:fld>
            <a:endParaRPr lang="sl-SI"/>
          </a:p>
        </p:txBody>
      </p:sp>
      <p:sp>
        <p:nvSpPr>
          <p:cNvPr id="6" name="Ograda noge 5"/>
          <p:cNvSpPr>
            <a:spLocks noGrp="1"/>
          </p:cNvSpPr>
          <p:nvPr>
            <p:ph type="ftr" sz="quarter" idx="11"/>
          </p:nvPr>
        </p:nvSpPr>
        <p:spPr/>
        <p:txBody>
          <a:bodyPr/>
          <a:lstStyle/>
          <a:p>
            <a:endParaRPr lang="sl-SI"/>
          </a:p>
        </p:txBody>
      </p:sp>
      <p:sp>
        <p:nvSpPr>
          <p:cNvPr id="7" name="Ograda številke diapozitiva 6"/>
          <p:cNvSpPr>
            <a:spLocks noGrp="1"/>
          </p:cNvSpPr>
          <p:nvPr>
            <p:ph type="sldNum" sz="quarter" idx="12"/>
          </p:nvPr>
        </p:nvSpPr>
        <p:spPr/>
        <p:txBody>
          <a:bodyPr/>
          <a:lstStyle/>
          <a:p>
            <a:fld id="{0FEB355E-026E-4B30-807C-CE0204E43CB7}" type="slidenum">
              <a:rPr lang="sl-SI" smtClean="0"/>
              <a:t>‹#›</a:t>
            </a:fld>
            <a:endParaRPr lang="sl-SI"/>
          </a:p>
        </p:txBody>
      </p:sp>
    </p:spTree>
    <p:extLst>
      <p:ext uri="{BB962C8B-B14F-4D97-AF65-F5344CB8AC3E}">
        <p14:creationId xmlns:p14="http://schemas.microsoft.com/office/powerpoint/2010/main" val="3971744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Naslov 1"/>
          <p:cNvSpPr>
            <a:spLocks noGrp="1"/>
          </p:cNvSpPr>
          <p:nvPr>
            <p:ph type="title"/>
          </p:nvPr>
        </p:nvSpPr>
        <p:spPr>
          <a:xfrm>
            <a:off x="1792288" y="4800600"/>
            <a:ext cx="5486400" cy="566738"/>
          </a:xfrm>
        </p:spPr>
        <p:txBody>
          <a:bodyPr anchor="b"/>
          <a:lstStyle>
            <a:lvl1pPr algn="l">
              <a:defRPr sz="2000" b="1"/>
            </a:lvl1pPr>
          </a:lstStyle>
          <a:p>
            <a:r>
              <a:rPr lang="sl-SI"/>
              <a:t>Uredite slog naslova matrice</a:t>
            </a:r>
          </a:p>
        </p:txBody>
      </p:sp>
      <p:sp>
        <p:nvSpPr>
          <p:cNvPr id="3" name="Ograda slik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l-SI"/>
          </a:p>
        </p:txBody>
      </p:sp>
      <p:sp>
        <p:nvSpPr>
          <p:cNvPr id="4" name="Ograda besedila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a:t>Uredite sloge besedila matrice</a:t>
            </a:r>
          </a:p>
        </p:txBody>
      </p:sp>
      <p:sp>
        <p:nvSpPr>
          <p:cNvPr id="5" name="Ograda datuma 4"/>
          <p:cNvSpPr>
            <a:spLocks noGrp="1"/>
          </p:cNvSpPr>
          <p:nvPr>
            <p:ph type="dt" sz="half" idx="10"/>
          </p:nvPr>
        </p:nvSpPr>
        <p:spPr/>
        <p:txBody>
          <a:bodyPr/>
          <a:lstStyle/>
          <a:p>
            <a:fld id="{307DF0DC-1508-42C5-8A3D-F586DE901165}" type="datetimeFigureOut">
              <a:rPr lang="sl-SI" smtClean="0"/>
              <a:t>16. 09. 2017</a:t>
            </a:fld>
            <a:endParaRPr lang="sl-SI"/>
          </a:p>
        </p:txBody>
      </p:sp>
      <p:sp>
        <p:nvSpPr>
          <p:cNvPr id="6" name="Ograda noge 5"/>
          <p:cNvSpPr>
            <a:spLocks noGrp="1"/>
          </p:cNvSpPr>
          <p:nvPr>
            <p:ph type="ftr" sz="quarter" idx="11"/>
          </p:nvPr>
        </p:nvSpPr>
        <p:spPr/>
        <p:txBody>
          <a:bodyPr/>
          <a:lstStyle/>
          <a:p>
            <a:endParaRPr lang="sl-SI"/>
          </a:p>
        </p:txBody>
      </p:sp>
      <p:sp>
        <p:nvSpPr>
          <p:cNvPr id="7" name="Ograda številke diapozitiva 6"/>
          <p:cNvSpPr>
            <a:spLocks noGrp="1"/>
          </p:cNvSpPr>
          <p:nvPr>
            <p:ph type="sldNum" sz="quarter" idx="12"/>
          </p:nvPr>
        </p:nvSpPr>
        <p:spPr/>
        <p:txBody>
          <a:bodyPr/>
          <a:lstStyle/>
          <a:p>
            <a:fld id="{0FEB355E-026E-4B30-807C-CE0204E43CB7}" type="slidenum">
              <a:rPr lang="sl-SI" smtClean="0"/>
              <a:t>‹#›</a:t>
            </a:fld>
            <a:endParaRPr lang="sl-SI"/>
          </a:p>
        </p:txBody>
      </p:sp>
    </p:spTree>
    <p:extLst>
      <p:ext uri="{BB962C8B-B14F-4D97-AF65-F5344CB8AC3E}">
        <p14:creationId xmlns:p14="http://schemas.microsoft.com/office/powerpoint/2010/main" val="2590907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naslova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l-SI"/>
              <a:t>Uredite slog naslova matrice</a:t>
            </a:r>
          </a:p>
        </p:txBody>
      </p:sp>
      <p:sp>
        <p:nvSpPr>
          <p:cNvPr id="3" name="Ograda besedila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4" name="Ograda datum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7DF0DC-1508-42C5-8A3D-F586DE901165}" type="datetimeFigureOut">
              <a:rPr lang="sl-SI" smtClean="0"/>
              <a:t>16. 09. 2017</a:t>
            </a:fld>
            <a:endParaRPr lang="sl-SI"/>
          </a:p>
        </p:txBody>
      </p:sp>
      <p:sp>
        <p:nvSpPr>
          <p:cNvPr id="5" name="Ograda no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l-SI"/>
          </a:p>
        </p:txBody>
      </p:sp>
      <p:sp>
        <p:nvSpPr>
          <p:cNvPr id="6" name="Ograda številke diapoz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EB355E-026E-4B30-807C-CE0204E43CB7}" type="slidenum">
              <a:rPr lang="sl-SI" smtClean="0"/>
              <a:t>‹#›</a:t>
            </a:fld>
            <a:endParaRPr lang="sl-SI"/>
          </a:p>
        </p:txBody>
      </p:sp>
    </p:spTree>
    <p:extLst>
      <p:ext uri="{BB962C8B-B14F-4D97-AF65-F5344CB8AC3E}">
        <p14:creationId xmlns:p14="http://schemas.microsoft.com/office/powerpoint/2010/main" val="3106570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ljeZBesedilom 3"/>
          <p:cNvSpPr txBox="1"/>
          <p:nvPr/>
        </p:nvSpPr>
        <p:spPr>
          <a:xfrm>
            <a:off x="323528" y="6381328"/>
            <a:ext cx="8712968" cy="369332"/>
          </a:xfrm>
          <a:prstGeom prst="rect">
            <a:avLst/>
          </a:prstGeom>
          <a:noFill/>
        </p:spPr>
        <p:txBody>
          <a:bodyPr wrap="square" rtlCol="0">
            <a:spAutoFit/>
          </a:bodyPr>
          <a:lstStyle/>
          <a:p>
            <a:r>
              <a:rPr lang="sl-SI" i="1" dirty="0"/>
              <a:t>Projekt sofinancirata Republika Slovenija in Evropska unija iz Evropskega socialnega sklada.</a:t>
            </a:r>
          </a:p>
        </p:txBody>
      </p:sp>
      <p:pic>
        <p:nvPicPr>
          <p:cNvPr id="1027" name="Picture 3" descr="C:\Users\Uporabnik\Desktop\MOJCA\VKLJUČUJEMO IN AKTIVIRAMO!\Logotipi\VkljucujemoInAktiviramo_znak_barven_stopnicast.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8759" y="116632"/>
            <a:ext cx="6264696" cy="6264696"/>
          </a:xfrm>
          <a:prstGeom prst="rect">
            <a:avLst/>
          </a:prstGeom>
          <a:noFill/>
          <a:extLst>
            <a:ext uri="{909E8E84-426E-40DD-AFC4-6F175D3DCCD1}">
              <a14:hiddenFill xmlns:a14="http://schemas.microsoft.com/office/drawing/2010/main">
                <a:solidFill>
                  <a:srgbClr val="FFFFFF"/>
                </a:solidFill>
              </a14:hiddenFill>
            </a:ext>
          </a:extLst>
        </p:spPr>
      </p:pic>
      <p:sp>
        <p:nvSpPr>
          <p:cNvPr id="3" name="Podnaslov 2"/>
          <p:cNvSpPr>
            <a:spLocks noGrp="1"/>
          </p:cNvSpPr>
          <p:nvPr>
            <p:ph type="subTitle" idx="1"/>
          </p:nvPr>
        </p:nvSpPr>
        <p:spPr>
          <a:xfrm>
            <a:off x="323528" y="548680"/>
            <a:ext cx="5976664" cy="4007328"/>
          </a:xfrm>
        </p:spPr>
        <p:txBody>
          <a:bodyPr>
            <a:noAutofit/>
          </a:bodyPr>
          <a:lstStyle/>
          <a:p>
            <a:pPr algn="l"/>
            <a:r>
              <a:rPr lang="sl-SI" sz="4000" b="1" dirty="0">
                <a:solidFill>
                  <a:srgbClr val="003399"/>
                </a:solidFill>
              </a:rPr>
              <a:t>SEMINAR </a:t>
            </a:r>
          </a:p>
          <a:p>
            <a:pPr algn="l"/>
            <a:r>
              <a:rPr lang="sl-SI" sz="4000" b="1" dirty="0">
                <a:solidFill>
                  <a:srgbClr val="003399"/>
                </a:solidFill>
              </a:rPr>
              <a:t>ZA MENTORJE</a:t>
            </a:r>
          </a:p>
          <a:p>
            <a:pPr algn="l"/>
            <a:r>
              <a:rPr lang="sl-SI" sz="4000" b="1" dirty="0">
                <a:solidFill>
                  <a:srgbClr val="003399"/>
                </a:solidFill>
              </a:rPr>
              <a:t>18. in 19. 9. 2017</a:t>
            </a:r>
          </a:p>
          <a:p>
            <a:pPr algn="l"/>
            <a:r>
              <a:rPr lang="sl-SI" sz="3300" b="1" dirty="0">
                <a:solidFill>
                  <a:srgbClr val="003399"/>
                </a:solidFill>
              </a:rPr>
              <a:t> </a:t>
            </a:r>
          </a:p>
          <a:p>
            <a:pPr algn="l"/>
            <a:r>
              <a:rPr lang="sl-SI" sz="3300" b="1" dirty="0">
                <a:solidFill>
                  <a:srgbClr val="003399"/>
                </a:solidFill>
              </a:rPr>
              <a:t>Hotel Adria Ankaran</a:t>
            </a:r>
          </a:p>
        </p:txBody>
      </p:sp>
    </p:spTree>
    <p:extLst>
      <p:ext uri="{BB962C8B-B14F-4D97-AF65-F5344CB8AC3E}">
        <p14:creationId xmlns:p14="http://schemas.microsoft.com/office/powerpoint/2010/main" val="4287138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274042"/>
          </a:xfrm>
        </p:spPr>
        <p:txBody>
          <a:bodyPr>
            <a:normAutofit fontScale="90000"/>
          </a:bodyPr>
          <a:lstStyle/>
          <a:p>
            <a:endParaRPr lang="sl-SI" dirty="0"/>
          </a:p>
        </p:txBody>
      </p:sp>
      <p:sp>
        <p:nvSpPr>
          <p:cNvPr id="3" name="Označba mesta vsebine 2"/>
          <p:cNvSpPr>
            <a:spLocks noGrp="1"/>
          </p:cNvSpPr>
          <p:nvPr>
            <p:ph idx="1"/>
          </p:nvPr>
        </p:nvSpPr>
        <p:spPr>
          <a:xfrm>
            <a:off x="457200" y="1052736"/>
            <a:ext cx="8229600" cy="5073427"/>
          </a:xfrm>
        </p:spPr>
        <p:txBody>
          <a:bodyPr>
            <a:normAutofit lnSpcReduction="10000"/>
          </a:bodyPr>
          <a:lstStyle/>
          <a:p>
            <a:pPr>
              <a:buFont typeface="Wingdings" panose="05000000000000000000" pitchFamily="2" charset="2"/>
              <a:buChar char="q"/>
            </a:pPr>
            <a:r>
              <a:rPr lang="sl-SI" altLang="sl-SI" sz="2400" dirty="0"/>
              <a:t>Govor:</a:t>
            </a:r>
          </a:p>
          <a:p>
            <a:pPr lvl="1">
              <a:buFont typeface="Wingdings" panose="05000000000000000000" pitchFamily="2" charset="2"/>
              <a:buChar char="§"/>
            </a:pPr>
            <a:r>
              <a:rPr lang="sl-SI" altLang="sl-SI" sz="2400" dirty="0"/>
              <a:t>zapoznel</a:t>
            </a:r>
          </a:p>
          <a:p>
            <a:pPr lvl="1">
              <a:buFont typeface="Wingdings" panose="05000000000000000000" pitchFamily="2" charset="2"/>
              <a:buChar char="§"/>
            </a:pPr>
            <a:r>
              <a:rPr lang="sl-SI" altLang="sl-SI" sz="2400" dirty="0"/>
              <a:t>slabši osebnostni in socialni razvoj</a:t>
            </a:r>
          </a:p>
          <a:p>
            <a:pPr lvl="1">
              <a:buFont typeface="Wingdings" panose="05000000000000000000" pitchFamily="2" charset="2"/>
              <a:buChar char="§"/>
            </a:pPr>
            <a:r>
              <a:rPr lang="sl-SI" altLang="sl-SI" sz="2400" dirty="0"/>
              <a:t>sposobnost za učenje jezika tudi v odraslosti</a:t>
            </a:r>
          </a:p>
          <a:p>
            <a:pPr>
              <a:buFont typeface="Wingdings" panose="05000000000000000000" pitchFamily="2" charset="2"/>
              <a:buChar char="q"/>
            </a:pPr>
            <a:endParaRPr lang="sl-SI" altLang="sl-SI" sz="2400" dirty="0"/>
          </a:p>
          <a:p>
            <a:pPr>
              <a:buFont typeface="Wingdings" panose="05000000000000000000" pitchFamily="2" charset="2"/>
              <a:buChar char="q"/>
            </a:pPr>
            <a:r>
              <a:rPr lang="sl-SI" altLang="sl-SI" sz="2400" dirty="0"/>
              <a:t>Igra:</a:t>
            </a:r>
          </a:p>
          <a:p>
            <a:pPr lvl="1">
              <a:buFont typeface="Wingdings" panose="05000000000000000000" pitchFamily="2" charset="2"/>
              <a:buChar char="§"/>
            </a:pPr>
            <a:r>
              <a:rPr lang="sl-SI" altLang="sl-SI" sz="2400" dirty="0"/>
              <a:t>f</a:t>
            </a:r>
            <a:r>
              <a:rPr lang="sl-SI" altLang="sl-SI" sz="2400" dirty="0" smtClean="0"/>
              <a:t>unkcijska</a:t>
            </a:r>
            <a:r>
              <a:rPr lang="sl-SI" altLang="sl-SI" sz="2400" dirty="0"/>
              <a:t>, konstrukcijska, simbolna, </a:t>
            </a:r>
            <a:r>
              <a:rPr lang="sl-SI" altLang="sl-SI" sz="2400" dirty="0" err="1"/>
              <a:t>dojemalna</a:t>
            </a:r>
            <a:r>
              <a:rPr lang="sl-SI" altLang="sl-SI" sz="2400" dirty="0"/>
              <a:t>, s pravili, igra vlog, </a:t>
            </a:r>
            <a:r>
              <a:rPr lang="sl-SI" altLang="sl-SI" sz="2400" dirty="0" err="1"/>
              <a:t>sociodramska</a:t>
            </a:r>
            <a:endParaRPr lang="sl-SI" altLang="sl-SI" sz="2400" dirty="0"/>
          </a:p>
          <a:p>
            <a:pPr lvl="1">
              <a:buFont typeface="Wingdings" panose="05000000000000000000" pitchFamily="2" charset="2"/>
              <a:buChar char="§"/>
            </a:pPr>
            <a:r>
              <a:rPr lang="sl-SI" altLang="sl-SI" sz="2400" dirty="0"/>
              <a:t>mladostniki, odrasli-soočanje s konfliktnimi situacijami, čustvi</a:t>
            </a:r>
          </a:p>
          <a:p>
            <a:pPr lvl="1">
              <a:buFont typeface="Wingdings" panose="05000000000000000000" pitchFamily="2" charset="2"/>
              <a:buChar char="§"/>
            </a:pPr>
            <a:r>
              <a:rPr lang="sl-SI" altLang="sl-SI" sz="2400" dirty="0"/>
              <a:t>osebe z MDR potrebujejo več spodbude</a:t>
            </a:r>
          </a:p>
          <a:p>
            <a:pPr lvl="1">
              <a:buFont typeface="Wingdings" panose="05000000000000000000" pitchFamily="2" charset="2"/>
              <a:buChar char="§"/>
            </a:pPr>
            <a:r>
              <a:rPr lang="sl-SI" altLang="sl-SI" sz="2400" dirty="0"/>
              <a:t>odvisna od kognitivnih sposobnosti</a:t>
            </a:r>
          </a:p>
          <a:p>
            <a:endParaRPr lang="sl-SI" dirty="0"/>
          </a:p>
        </p:txBody>
      </p:sp>
      <p:pic>
        <p:nvPicPr>
          <p:cNvPr id="4"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0352" y="5445224"/>
            <a:ext cx="1257003" cy="1257003"/>
          </a:xfrm>
          <a:prstGeom prst="rect">
            <a:avLst/>
          </a:prstGeom>
        </p:spPr>
      </p:pic>
    </p:spTree>
    <p:extLst>
      <p:ext uri="{BB962C8B-B14F-4D97-AF65-F5344CB8AC3E}">
        <p14:creationId xmlns:p14="http://schemas.microsoft.com/office/powerpoint/2010/main" val="42941827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2800" dirty="0">
                <a:latin typeface="+mn-lt"/>
              </a:rPr>
              <a:t>ČUSTVENI RAZVOJ</a:t>
            </a:r>
          </a:p>
        </p:txBody>
      </p:sp>
      <p:sp>
        <p:nvSpPr>
          <p:cNvPr id="3" name="Označba mesta vsebine 2"/>
          <p:cNvSpPr>
            <a:spLocks noGrp="1"/>
          </p:cNvSpPr>
          <p:nvPr>
            <p:ph idx="1"/>
          </p:nvPr>
        </p:nvSpPr>
        <p:spPr/>
        <p:txBody>
          <a:bodyPr>
            <a:normAutofit fontScale="85000" lnSpcReduction="20000"/>
          </a:bodyPr>
          <a:lstStyle/>
          <a:p>
            <a:pPr>
              <a:lnSpc>
                <a:spcPct val="90000"/>
              </a:lnSpc>
              <a:buFont typeface="Wingdings" panose="05000000000000000000" pitchFamily="2" charset="2"/>
              <a:buChar char="§"/>
            </a:pPr>
            <a:r>
              <a:rPr lang="sl-SI" altLang="sl-SI" dirty="0"/>
              <a:t>prilagajanje na okolja, vpliv na vsa področja razvoja</a:t>
            </a:r>
          </a:p>
          <a:p>
            <a:pPr>
              <a:lnSpc>
                <a:spcPct val="90000"/>
              </a:lnSpc>
              <a:buFont typeface="Wingdings" panose="05000000000000000000" pitchFamily="2" charset="2"/>
              <a:buChar char="§"/>
            </a:pPr>
            <a:endParaRPr lang="sl-SI" altLang="sl-SI" dirty="0"/>
          </a:p>
          <a:p>
            <a:pPr>
              <a:lnSpc>
                <a:spcPct val="90000"/>
              </a:lnSpc>
              <a:buFont typeface="Wingdings" panose="05000000000000000000" pitchFamily="2" charset="2"/>
              <a:buChar char="§"/>
            </a:pPr>
            <a:r>
              <a:rPr lang="sl-SI" altLang="sl-SI" dirty="0" smtClean="0"/>
              <a:t>izražanje </a:t>
            </a:r>
            <a:r>
              <a:rPr lang="sl-SI" altLang="sl-SI" dirty="0"/>
              <a:t>na neposreden način, prek vedenja, telesa, agresivnost</a:t>
            </a:r>
          </a:p>
          <a:p>
            <a:pPr>
              <a:lnSpc>
                <a:spcPct val="90000"/>
              </a:lnSpc>
              <a:buFont typeface="Wingdings" panose="05000000000000000000" pitchFamily="2" charset="2"/>
              <a:buChar char="§"/>
            </a:pPr>
            <a:endParaRPr lang="sl-SI" altLang="sl-SI" dirty="0"/>
          </a:p>
          <a:p>
            <a:pPr>
              <a:lnSpc>
                <a:spcPct val="90000"/>
              </a:lnSpc>
              <a:buFont typeface="Wingdings" panose="05000000000000000000" pitchFamily="2" charset="2"/>
              <a:buChar char="§"/>
            </a:pPr>
            <a:r>
              <a:rPr lang="sl-SI" altLang="sl-SI" dirty="0"/>
              <a:t>negativne izkušnje - slaba samopodoba</a:t>
            </a:r>
          </a:p>
          <a:p>
            <a:pPr>
              <a:lnSpc>
                <a:spcPct val="90000"/>
              </a:lnSpc>
              <a:buFont typeface="Wingdings" panose="05000000000000000000" pitchFamily="2" charset="2"/>
              <a:buChar char="§"/>
            </a:pPr>
            <a:endParaRPr lang="sl-SI" altLang="sl-SI" dirty="0"/>
          </a:p>
          <a:p>
            <a:pPr>
              <a:lnSpc>
                <a:spcPct val="90000"/>
              </a:lnSpc>
              <a:buFont typeface="Wingdings" panose="05000000000000000000" pitchFamily="2" charset="2"/>
              <a:buChar char="§"/>
            </a:pPr>
            <a:r>
              <a:rPr lang="sl-SI" altLang="sl-SI" dirty="0"/>
              <a:t>bolj intenzivno odzivanje mladostnikov</a:t>
            </a:r>
          </a:p>
          <a:p>
            <a:pPr>
              <a:lnSpc>
                <a:spcPct val="90000"/>
              </a:lnSpc>
              <a:buFont typeface="Wingdings" panose="05000000000000000000" pitchFamily="2" charset="2"/>
              <a:buChar char="§"/>
            </a:pPr>
            <a:endParaRPr lang="sl-SI" altLang="sl-SI" dirty="0"/>
          </a:p>
          <a:p>
            <a:pPr>
              <a:lnSpc>
                <a:spcPct val="90000"/>
              </a:lnSpc>
              <a:buFont typeface="Wingdings" panose="05000000000000000000" pitchFamily="2" charset="2"/>
              <a:buChar char="§"/>
            </a:pPr>
            <a:r>
              <a:rPr lang="sl-SI" altLang="sl-SI" dirty="0"/>
              <a:t>večja čustvena stabilnost v odraslosti</a:t>
            </a:r>
          </a:p>
          <a:p>
            <a:pPr>
              <a:lnSpc>
                <a:spcPct val="90000"/>
              </a:lnSpc>
              <a:buFont typeface="Wingdings" panose="05000000000000000000" pitchFamily="2" charset="2"/>
              <a:buChar char="§"/>
            </a:pPr>
            <a:endParaRPr lang="sl-SI" altLang="sl-SI" dirty="0"/>
          </a:p>
          <a:p>
            <a:pPr>
              <a:lnSpc>
                <a:spcPct val="90000"/>
              </a:lnSpc>
              <a:buFont typeface="Wingdings" panose="05000000000000000000" pitchFamily="2" charset="2"/>
              <a:buChar char="§"/>
            </a:pPr>
            <a:r>
              <a:rPr lang="sl-SI" altLang="sl-SI" dirty="0"/>
              <a:t>večje zavedanje drugačnosti</a:t>
            </a:r>
          </a:p>
          <a:p>
            <a:pPr>
              <a:buFont typeface="Wingdings" panose="05000000000000000000" pitchFamily="2" charset="2"/>
              <a:buChar char="§"/>
            </a:pPr>
            <a:endParaRPr lang="sl-SI" dirty="0"/>
          </a:p>
        </p:txBody>
      </p:sp>
      <p:pic>
        <p:nvPicPr>
          <p:cNvPr id="4"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0352" y="5445224"/>
            <a:ext cx="1257003" cy="1257003"/>
          </a:xfrm>
          <a:prstGeom prst="rect">
            <a:avLst/>
          </a:prstGeom>
        </p:spPr>
      </p:pic>
    </p:spTree>
    <p:extLst>
      <p:ext uri="{BB962C8B-B14F-4D97-AF65-F5344CB8AC3E}">
        <p14:creationId xmlns:p14="http://schemas.microsoft.com/office/powerpoint/2010/main" val="20949439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2800" dirty="0">
                <a:latin typeface="+mn-lt"/>
              </a:rPr>
              <a:t>OSEBNOST</a:t>
            </a:r>
          </a:p>
        </p:txBody>
      </p:sp>
      <p:sp>
        <p:nvSpPr>
          <p:cNvPr id="3" name="Označba mesta vsebine 2"/>
          <p:cNvSpPr>
            <a:spLocks noGrp="1"/>
          </p:cNvSpPr>
          <p:nvPr>
            <p:ph idx="1"/>
          </p:nvPr>
        </p:nvSpPr>
        <p:spPr/>
        <p:txBody>
          <a:bodyPr>
            <a:normAutofit fontScale="92500" lnSpcReduction="20000"/>
          </a:bodyPr>
          <a:lstStyle/>
          <a:p>
            <a:pPr>
              <a:buFont typeface="Wingdings" panose="05000000000000000000" pitchFamily="2" charset="2"/>
              <a:buChar char="§"/>
            </a:pPr>
            <a:r>
              <a:rPr lang="sl-SI" altLang="sl-SI" dirty="0"/>
              <a:t>osebnost - celota telesnih, intelektualnih, socialnih in čustvenih značilnosti posameznika</a:t>
            </a:r>
          </a:p>
          <a:p>
            <a:pPr>
              <a:buFont typeface="Wingdings" panose="05000000000000000000" pitchFamily="2" charset="2"/>
              <a:buChar char="§"/>
            </a:pPr>
            <a:endParaRPr lang="sl-SI" altLang="sl-SI" dirty="0"/>
          </a:p>
          <a:p>
            <a:pPr>
              <a:buFont typeface="Wingdings" panose="05000000000000000000" pitchFamily="2" charset="2"/>
              <a:buChar char="§"/>
            </a:pPr>
            <a:r>
              <a:rPr lang="sl-SI" altLang="sl-SI" dirty="0"/>
              <a:t>na razvoj osebnosti vpliva temperament</a:t>
            </a:r>
          </a:p>
          <a:p>
            <a:pPr>
              <a:buFont typeface="Wingdings" panose="05000000000000000000" pitchFamily="2" charset="2"/>
              <a:buChar char="§"/>
            </a:pPr>
            <a:endParaRPr lang="sl-SI" altLang="sl-SI" dirty="0"/>
          </a:p>
          <a:p>
            <a:pPr>
              <a:buFont typeface="Wingdings" panose="05000000000000000000" pitchFamily="2" charset="2"/>
              <a:buChar char="§"/>
            </a:pPr>
            <a:r>
              <a:rPr lang="sl-SI" altLang="sl-SI" dirty="0"/>
              <a:t>vpliv okolja in socialnih odnosov</a:t>
            </a:r>
          </a:p>
          <a:p>
            <a:pPr>
              <a:buFont typeface="Wingdings" panose="05000000000000000000" pitchFamily="2" charset="2"/>
              <a:buChar char="§"/>
            </a:pPr>
            <a:endParaRPr lang="sl-SI" altLang="sl-SI" dirty="0"/>
          </a:p>
          <a:p>
            <a:pPr>
              <a:buFont typeface="Wingdings" panose="05000000000000000000" pitchFamily="2" charset="2"/>
              <a:buChar char="§"/>
            </a:pPr>
            <a:r>
              <a:rPr lang="sl-SI" altLang="sl-SI" dirty="0"/>
              <a:t>osebnostni razvoj v odraslosti: normativno krizni model, model časovnega pojavljanja življenjskih dogodkov </a:t>
            </a:r>
          </a:p>
          <a:p>
            <a:endParaRPr lang="sl-SI" dirty="0"/>
          </a:p>
        </p:txBody>
      </p:sp>
      <p:pic>
        <p:nvPicPr>
          <p:cNvPr id="4"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0352" y="5445224"/>
            <a:ext cx="1257003" cy="1257003"/>
          </a:xfrm>
          <a:prstGeom prst="rect">
            <a:avLst/>
          </a:prstGeom>
        </p:spPr>
      </p:pic>
    </p:spTree>
    <p:extLst>
      <p:ext uri="{BB962C8B-B14F-4D97-AF65-F5344CB8AC3E}">
        <p14:creationId xmlns:p14="http://schemas.microsoft.com/office/powerpoint/2010/main" val="25745138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251520" y="260648"/>
            <a:ext cx="8540155" cy="1143000"/>
          </a:xfrm>
        </p:spPr>
        <p:txBody>
          <a:bodyPr>
            <a:normAutofit/>
          </a:bodyPr>
          <a:lstStyle/>
          <a:p>
            <a:r>
              <a:rPr lang="sl-SI" sz="2800" dirty="0">
                <a:latin typeface="+mn-lt"/>
              </a:rPr>
              <a:t>SOCIALNI RAZVOJ IN RAZLIKE MED OTROKI IN ODRASLIMI </a:t>
            </a:r>
          </a:p>
        </p:txBody>
      </p:sp>
      <p:sp>
        <p:nvSpPr>
          <p:cNvPr id="3" name="Označba mesta vsebine 2"/>
          <p:cNvSpPr>
            <a:spLocks noGrp="1"/>
          </p:cNvSpPr>
          <p:nvPr>
            <p:ph idx="1"/>
          </p:nvPr>
        </p:nvSpPr>
        <p:spPr/>
        <p:txBody>
          <a:bodyPr>
            <a:normAutofit fontScale="92500" lnSpcReduction="10000"/>
          </a:bodyPr>
          <a:lstStyle/>
          <a:p>
            <a:pPr>
              <a:buFont typeface="Wingdings" panose="05000000000000000000" pitchFamily="2" charset="2"/>
              <a:buChar char="q"/>
            </a:pPr>
            <a:r>
              <a:rPr lang="sl-SI" altLang="sl-SI" sz="2800" dirty="0"/>
              <a:t>učenje prilagojenega vedenja</a:t>
            </a:r>
          </a:p>
          <a:p>
            <a:pPr>
              <a:buFont typeface="Wingdings" panose="05000000000000000000" pitchFamily="2" charset="2"/>
              <a:buChar char="q"/>
            </a:pPr>
            <a:endParaRPr lang="sl-SI" altLang="sl-SI" sz="2800" dirty="0"/>
          </a:p>
          <a:p>
            <a:pPr>
              <a:buFont typeface="Wingdings" panose="05000000000000000000" pitchFamily="2" charset="2"/>
              <a:buChar char="q"/>
            </a:pPr>
            <a:r>
              <a:rPr lang="sl-SI" altLang="sl-SI" sz="2800" dirty="0"/>
              <a:t>razvoj samostojnosti</a:t>
            </a:r>
          </a:p>
          <a:p>
            <a:pPr>
              <a:buFont typeface="Wingdings" panose="05000000000000000000" pitchFamily="2" charset="2"/>
              <a:buChar char="q"/>
            </a:pPr>
            <a:endParaRPr lang="sl-SI" altLang="sl-SI" sz="2800" dirty="0"/>
          </a:p>
          <a:p>
            <a:pPr>
              <a:buFont typeface="Wingdings" panose="05000000000000000000" pitchFamily="2" charset="2"/>
              <a:buChar char="q"/>
            </a:pPr>
            <a:r>
              <a:rPr lang="sl-SI" altLang="sl-SI" sz="2800" dirty="0"/>
              <a:t>težave v komunikaciji -&gt; slabši socialni razvoj</a:t>
            </a:r>
          </a:p>
          <a:p>
            <a:pPr>
              <a:buFont typeface="Wingdings" panose="05000000000000000000" pitchFamily="2" charset="2"/>
              <a:buChar char="q"/>
            </a:pPr>
            <a:endParaRPr lang="sl-SI" altLang="sl-SI" sz="2800" dirty="0"/>
          </a:p>
          <a:p>
            <a:pPr>
              <a:buFont typeface="Wingdings" panose="05000000000000000000" pitchFamily="2" charset="2"/>
              <a:buChar char="q"/>
            </a:pPr>
            <a:r>
              <a:rPr lang="sl-SI" altLang="sl-SI" sz="2800" dirty="0"/>
              <a:t>Mladostnik:</a:t>
            </a:r>
          </a:p>
          <a:p>
            <a:pPr lvl="1">
              <a:buFont typeface="Wingdings" panose="05000000000000000000" pitchFamily="2" charset="2"/>
              <a:buChar char="§"/>
            </a:pPr>
            <a:r>
              <a:rPr lang="sl-SI" altLang="sl-SI" dirty="0"/>
              <a:t>oblikovanje identitete</a:t>
            </a:r>
          </a:p>
          <a:p>
            <a:pPr lvl="1">
              <a:buFont typeface="Wingdings" panose="05000000000000000000" pitchFamily="2" charset="2"/>
              <a:buChar char="§"/>
            </a:pPr>
            <a:r>
              <a:rPr lang="sl-SI" altLang="sl-SI" dirty="0"/>
              <a:t>osamosvajanje od staršev</a:t>
            </a:r>
          </a:p>
          <a:p>
            <a:pPr lvl="1">
              <a:buFont typeface="Wingdings" panose="05000000000000000000" pitchFamily="2" charset="2"/>
              <a:buChar char="§"/>
            </a:pPr>
            <a:r>
              <a:rPr lang="sl-SI" altLang="sl-SI" dirty="0"/>
              <a:t>intimnost</a:t>
            </a:r>
          </a:p>
          <a:p>
            <a:endParaRPr lang="sl-SI" dirty="0"/>
          </a:p>
        </p:txBody>
      </p:sp>
      <p:pic>
        <p:nvPicPr>
          <p:cNvPr id="4"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0352" y="5445224"/>
            <a:ext cx="1257003" cy="1257003"/>
          </a:xfrm>
          <a:prstGeom prst="rect">
            <a:avLst/>
          </a:prstGeom>
        </p:spPr>
      </p:pic>
    </p:spTree>
    <p:extLst>
      <p:ext uri="{BB962C8B-B14F-4D97-AF65-F5344CB8AC3E}">
        <p14:creationId xmlns:p14="http://schemas.microsoft.com/office/powerpoint/2010/main" val="8629229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2800" dirty="0">
                <a:latin typeface="+mn-lt"/>
              </a:rPr>
              <a:t>SOCIALNI RAZVOJ  OSEB Z MDR V ODRASLOSTI</a:t>
            </a:r>
          </a:p>
        </p:txBody>
      </p:sp>
      <p:sp>
        <p:nvSpPr>
          <p:cNvPr id="3" name="Označba mesta vsebine 2"/>
          <p:cNvSpPr>
            <a:spLocks noGrp="1"/>
          </p:cNvSpPr>
          <p:nvPr>
            <p:ph idx="1"/>
          </p:nvPr>
        </p:nvSpPr>
        <p:spPr/>
        <p:txBody>
          <a:bodyPr>
            <a:normAutofit fontScale="92500" lnSpcReduction="20000"/>
          </a:bodyPr>
          <a:lstStyle/>
          <a:p>
            <a:pPr>
              <a:buFont typeface="Wingdings" panose="05000000000000000000" pitchFamily="2" charset="2"/>
              <a:buChar char="§"/>
            </a:pPr>
            <a:r>
              <a:rPr lang="sl-SI" altLang="sl-SI" dirty="0" smtClean="0"/>
              <a:t>osamosvajanje</a:t>
            </a:r>
            <a:endParaRPr lang="sl-SI" altLang="sl-SI" dirty="0"/>
          </a:p>
          <a:p>
            <a:pPr>
              <a:buFont typeface="Wingdings" panose="05000000000000000000" pitchFamily="2" charset="2"/>
              <a:buChar char="§"/>
            </a:pPr>
            <a:endParaRPr lang="sl-SI" altLang="sl-SI" dirty="0"/>
          </a:p>
          <a:p>
            <a:pPr>
              <a:buFont typeface="Wingdings" panose="05000000000000000000" pitchFamily="2" charset="2"/>
              <a:buChar char="§"/>
            </a:pPr>
            <a:r>
              <a:rPr lang="sl-SI" altLang="sl-SI" dirty="0"/>
              <a:t>samostojnost v okviru svojih zmožnost</a:t>
            </a:r>
          </a:p>
          <a:p>
            <a:pPr>
              <a:buFont typeface="Wingdings" panose="05000000000000000000" pitchFamily="2" charset="2"/>
              <a:buChar char="§"/>
            </a:pPr>
            <a:endParaRPr lang="sl-SI" altLang="sl-SI" dirty="0"/>
          </a:p>
          <a:p>
            <a:pPr>
              <a:buFont typeface="Wingdings" panose="05000000000000000000" pitchFamily="2" charset="2"/>
              <a:buChar char="§"/>
            </a:pPr>
            <a:r>
              <a:rPr lang="sl-SI" altLang="sl-SI" dirty="0"/>
              <a:t>potreba po do odločanju, izbiri</a:t>
            </a:r>
          </a:p>
          <a:p>
            <a:pPr>
              <a:buFont typeface="Wingdings" panose="05000000000000000000" pitchFamily="2" charset="2"/>
              <a:buChar char="§"/>
            </a:pPr>
            <a:endParaRPr lang="sl-SI" altLang="sl-SI" dirty="0"/>
          </a:p>
          <a:p>
            <a:pPr>
              <a:buFont typeface="Wingdings" panose="05000000000000000000" pitchFamily="2" charset="2"/>
              <a:buChar char="§"/>
            </a:pPr>
            <a:r>
              <a:rPr lang="sl-SI" altLang="sl-SI" dirty="0"/>
              <a:t>zaposlitev, zaslužek</a:t>
            </a:r>
          </a:p>
          <a:p>
            <a:pPr>
              <a:buFont typeface="Wingdings" panose="05000000000000000000" pitchFamily="2" charset="2"/>
              <a:buChar char="§"/>
            </a:pPr>
            <a:endParaRPr lang="sl-SI" altLang="sl-SI" dirty="0"/>
          </a:p>
          <a:p>
            <a:pPr>
              <a:buFont typeface="Wingdings" panose="05000000000000000000" pitchFamily="2" charset="2"/>
              <a:buChar char="§"/>
            </a:pPr>
            <a:r>
              <a:rPr lang="sl-SI" altLang="sl-SI" dirty="0"/>
              <a:t>aktivno sodelovanje v družbi</a:t>
            </a:r>
          </a:p>
          <a:p>
            <a:pPr>
              <a:buFont typeface="Wingdings" panose="05000000000000000000" pitchFamily="2" charset="2"/>
              <a:buChar char="§"/>
            </a:pPr>
            <a:endParaRPr lang="sl-SI" dirty="0"/>
          </a:p>
        </p:txBody>
      </p:sp>
      <p:pic>
        <p:nvPicPr>
          <p:cNvPr id="4"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0352" y="5445224"/>
            <a:ext cx="1257003" cy="1257003"/>
          </a:xfrm>
          <a:prstGeom prst="rect">
            <a:avLst/>
          </a:prstGeom>
        </p:spPr>
      </p:pic>
    </p:spTree>
    <p:extLst>
      <p:ext uri="{BB962C8B-B14F-4D97-AF65-F5344CB8AC3E}">
        <p14:creationId xmlns:p14="http://schemas.microsoft.com/office/powerpoint/2010/main" val="2079804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sl-SI" dirty="0">
              <a:solidFill>
                <a:srgbClr val="003399"/>
              </a:solidFill>
            </a:endParaRPr>
          </a:p>
        </p:txBody>
      </p:sp>
      <p:sp>
        <p:nvSpPr>
          <p:cNvPr id="3" name="Ograda vsebine 2"/>
          <p:cNvSpPr>
            <a:spLocks noGrp="1"/>
          </p:cNvSpPr>
          <p:nvPr>
            <p:ph idx="1"/>
          </p:nvPr>
        </p:nvSpPr>
        <p:spPr/>
        <p:txBody>
          <a:bodyPr>
            <a:normAutofit lnSpcReduction="10000"/>
          </a:bodyPr>
          <a:lstStyle/>
          <a:p>
            <a:pPr marL="0" indent="0">
              <a:buNone/>
            </a:pPr>
            <a:r>
              <a:rPr lang="sl-SI" altLang="sl-SI" dirty="0"/>
              <a:t>Spreminjanje pojmovanja učenja odraslih oseb </a:t>
            </a:r>
            <a:r>
              <a:rPr lang="sl-SI" altLang="sl-SI" dirty="0" smtClean="0"/>
              <a:t>z zmernimi, težjimi in težkimi motnjami v duševnem razvoju se je pričelo tedaj, ko je skrb za osebe z motnjami začela prehajati od </a:t>
            </a:r>
            <a:r>
              <a:rPr lang="sl-SI" altLang="sl-SI" b="1" dirty="0" smtClean="0"/>
              <a:t>medicinskega </a:t>
            </a:r>
            <a:r>
              <a:rPr lang="sl-SI" altLang="sl-SI" dirty="0" smtClean="0"/>
              <a:t>modela, kjer je oseba z motnjami v duševnem razvoju obravnavana skozi svojo nezmožnost in </a:t>
            </a:r>
            <a:r>
              <a:rPr lang="sl-SI" altLang="sl-SI" dirty="0" err="1" smtClean="0"/>
              <a:t>nekompetenco</a:t>
            </a:r>
            <a:r>
              <a:rPr lang="sl-SI" altLang="sl-SI" dirty="0" smtClean="0"/>
              <a:t>, </a:t>
            </a:r>
            <a:r>
              <a:rPr lang="sl-SI" altLang="sl-SI" dirty="0"/>
              <a:t>k </a:t>
            </a:r>
            <a:r>
              <a:rPr lang="sl-SI" altLang="sl-SI" b="1" dirty="0"/>
              <a:t>socialnemu modelu</a:t>
            </a:r>
            <a:r>
              <a:rPr lang="sl-SI" altLang="sl-SI" dirty="0"/>
              <a:t>, v katerem  zavzema enakovredno in enakopravno vlogo pri odločanju o sebi in svojih potrebah</a:t>
            </a:r>
            <a:endParaRPr lang="sl-SI" dirty="0">
              <a:solidFill>
                <a:srgbClr val="003399"/>
              </a:solidFill>
            </a:endParaRPr>
          </a:p>
        </p:txBody>
      </p:sp>
      <p:pic>
        <p:nvPicPr>
          <p:cNvPr id="4"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7485" y="5445224"/>
            <a:ext cx="1257003" cy="1257003"/>
          </a:xfrm>
          <a:prstGeom prst="rect">
            <a:avLst/>
          </a:prstGeom>
        </p:spPr>
      </p:pic>
    </p:spTree>
    <p:extLst>
      <p:ext uri="{BB962C8B-B14F-4D97-AF65-F5344CB8AC3E}">
        <p14:creationId xmlns:p14="http://schemas.microsoft.com/office/powerpoint/2010/main" val="19205643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sl-SI" dirty="0">
              <a:solidFill>
                <a:srgbClr val="003399"/>
              </a:solidFill>
            </a:endParaRPr>
          </a:p>
        </p:txBody>
      </p:sp>
      <p:sp>
        <p:nvSpPr>
          <p:cNvPr id="3" name="Ograda vsebine 2"/>
          <p:cNvSpPr>
            <a:spLocks noGrp="1"/>
          </p:cNvSpPr>
          <p:nvPr>
            <p:ph idx="1"/>
          </p:nvPr>
        </p:nvSpPr>
        <p:spPr/>
        <p:txBody>
          <a:bodyPr>
            <a:normAutofit fontScale="85000" lnSpcReduction="20000"/>
          </a:bodyPr>
          <a:lstStyle/>
          <a:p>
            <a:pPr marL="109728" indent="0" fontAlgn="auto">
              <a:spcAft>
                <a:spcPts val="0"/>
              </a:spcAft>
              <a:buNone/>
              <a:defRPr/>
            </a:pPr>
            <a:r>
              <a:rPr lang="sl-SI" b="1" dirty="0"/>
              <a:t>V štirih stebrih Unescovega poročila </a:t>
            </a:r>
            <a:r>
              <a:rPr lang="sl-SI" dirty="0"/>
              <a:t>se za osebe z motnjami v razvoju kažeta dva pola možnosti. </a:t>
            </a:r>
            <a:endParaRPr lang="sl-SI" dirty="0" smtClean="0"/>
          </a:p>
          <a:p>
            <a:pPr marL="566928" indent="-457200" fontAlgn="auto">
              <a:spcAft>
                <a:spcPts val="0"/>
              </a:spcAft>
              <a:buFont typeface="Wingdings" panose="05000000000000000000" pitchFamily="2" charset="2"/>
              <a:buChar char="§"/>
              <a:defRPr/>
            </a:pPr>
            <a:r>
              <a:rPr lang="sl-SI" b="1" dirty="0" smtClean="0"/>
              <a:t>Prvi</a:t>
            </a:r>
            <a:r>
              <a:rPr lang="sl-SI" dirty="0" smtClean="0"/>
              <a:t> </a:t>
            </a:r>
            <a:r>
              <a:rPr lang="sl-SI" dirty="0"/>
              <a:t>pol je ta, da se v družbi ustvarijo optimalne možnosti, ki bi osebam z motnjami omogočile učenje in izobraževanje, kakršno bi prepoznavale kot zadovoljevanje svojih potreb, omogočale pa bi tudi vzgojo kot sestavni del in dvig kvalitete življenja.</a:t>
            </a:r>
          </a:p>
          <a:p>
            <a:pPr marL="566928" indent="-457200" fontAlgn="auto">
              <a:spcAft>
                <a:spcPts val="0"/>
              </a:spcAft>
              <a:buFont typeface="Wingdings" panose="05000000000000000000" pitchFamily="2" charset="2"/>
              <a:buChar char="§"/>
              <a:defRPr/>
            </a:pPr>
            <a:r>
              <a:rPr lang="sl-SI" b="1" dirty="0"/>
              <a:t>Drugi</a:t>
            </a:r>
            <a:r>
              <a:rPr lang="sl-SI" dirty="0"/>
              <a:t> pol, zelo pomemben, pa je vzgoja in poučevanje ostalih ljudi, da postanejo bolj odprti, humani, socialni, sposobni sprejeti drugačnost in razumeti, da nekateri potrebujejo več, da bi bili enaki, oziroma kot razmišlja</a:t>
            </a:r>
          </a:p>
        </p:txBody>
      </p:sp>
      <p:pic>
        <p:nvPicPr>
          <p:cNvPr id="4"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7485" y="5445224"/>
            <a:ext cx="1257003" cy="1257003"/>
          </a:xfrm>
          <a:prstGeom prst="rect">
            <a:avLst/>
          </a:prstGeom>
        </p:spPr>
      </p:pic>
    </p:spTree>
    <p:extLst>
      <p:ext uri="{BB962C8B-B14F-4D97-AF65-F5344CB8AC3E}">
        <p14:creationId xmlns:p14="http://schemas.microsoft.com/office/powerpoint/2010/main" val="33704321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539552" y="-571500"/>
            <a:ext cx="8229600" cy="1143000"/>
          </a:xfrm>
        </p:spPr>
        <p:txBody>
          <a:bodyPr/>
          <a:lstStyle/>
          <a:p>
            <a:endParaRPr lang="sl-SI" dirty="0">
              <a:solidFill>
                <a:srgbClr val="003399"/>
              </a:solidFill>
            </a:endParaRPr>
          </a:p>
        </p:txBody>
      </p:sp>
      <p:sp>
        <p:nvSpPr>
          <p:cNvPr id="3" name="Ograda vsebine 2"/>
          <p:cNvSpPr>
            <a:spLocks noGrp="1"/>
          </p:cNvSpPr>
          <p:nvPr>
            <p:ph idx="1"/>
          </p:nvPr>
        </p:nvSpPr>
        <p:spPr>
          <a:xfrm>
            <a:off x="457200" y="620688"/>
            <a:ext cx="8229600" cy="6081539"/>
          </a:xfrm>
        </p:spPr>
        <p:txBody>
          <a:bodyPr>
            <a:normAutofit fontScale="70000" lnSpcReduction="20000"/>
          </a:bodyPr>
          <a:lstStyle/>
          <a:p>
            <a:pPr marL="109728" indent="0" fontAlgn="auto">
              <a:spcAft>
                <a:spcPts val="0"/>
              </a:spcAft>
              <a:buNone/>
              <a:defRPr/>
            </a:pPr>
            <a:r>
              <a:rPr lang="sl-SI" dirty="0"/>
              <a:t>V sferi neformalnega splošnega izobraževanja pa lahko za odrasle osebe z zmernimi, težjimi in težkimi motnjami v duševnem razvoju v celoti sprejmemo enako opredelitev kot za ostalo populacijo):</a:t>
            </a:r>
          </a:p>
          <a:p>
            <a:pPr marL="109728" indent="0" fontAlgn="auto">
              <a:spcAft>
                <a:spcPts val="0"/>
              </a:spcAft>
              <a:buNone/>
              <a:defRPr/>
            </a:pPr>
            <a:r>
              <a:rPr lang="sl-SI" dirty="0"/>
              <a:t> </a:t>
            </a:r>
            <a:endParaRPr lang="sl-SI" dirty="0" smtClean="0"/>
          </a:p>
          <a:p>
            <a:pPr marL="566928" indent="-457200" fontAlgn="auto">
              <a:spcAft>
                <a:spcPts val="0"/>
              </a:spcAft>
              <a:buFont typeface="Wingdings" panose="05000000000000000000" pitchFamily="2" charset="2"/>
              <a:buChar char="§"/>
              <a:defRPr/>
            </a:pPr>
            <a:r>
              <a:rPr lang="sl-SI" dirty="0" smtClean="0"/>
              <a:t>izobraževanje za </a:t>
            </a:r>
            <a:r>
              <a:rPr lang="sl-SI" u="sng" dirty="0" smtClean="0"/>
              <a:t>lastni osebni ali osebnostni razvoj: </a:t>
            </a:r>
            <a:r>
              <a:rPr lang="sl-SI" dirty="0" smtClean="0"/>
              <a:t>gre za izobraževanje ali učenje posameznika, ne glede na njegovo poklicno ali družbeno vlogo (npr. zlasti splošno izobraževanje o umetnosti, zgodovini, filozofiji, učenje tujih jezikov, izobraževanje za uspešno usmerjanje osebnega življenja, za dejavnosti v prostem času itn.);</a:t>
            </a:r>
          </a:p>
          <a:p>
            <a:pPr marL="566928" indent="-457200" fontAlgn="auto">
              <a:spcAft>
                <a:spcPts val="0"/>
              </a:spcAft>
              <a:buFont typeface="Wingdings" panose="05000000000000000000" pitchFamily="2" charset="2"/>
              <a:buChar char="§"/>
              <a:defRPr/>
            </a:pPr>
            <a:r>
              <a:rPr lang="sl-SI" dirty="0" smtClean="0"/>
              <a:t>izobraževanje </a:t>
            </a:r>
            <a:r>
              <a:rPr lang="sl-SI" dirty="0"/>
              <a:t>za </a:t>
            </a:r>
            <a:r>
              <a:rPr lang="sl-SI" u="sng" dirty="0"/>
              <a:t>družbene vloge</a:t>
            </a:r>
            <a:r>
              <a:rPr lang="sl-SI" dirty="0"/>
              <a:t> (ne upoštevajoč tistih pri poklicu in poklicnem delu): za opravljanje ali izboljšanje uspešnosti pri opravljanju različnih vlog v družbi (npr. državljan, član političnih organizacij), v družini, v prostovoljskih in drugih organizacijah;</a:t>
            </a:r>
          </a:p>
          <a:p>
            <a:pPr marL="566928" indent="-457200" fontAlgn="auto">
              <a:spcAft>
                <a:spcPts val="0"/>
              </a:spcAft>
              <a:buFont typeface="Wingdings" panose="05000000000000000000" pitchFamily="2" charset="2"/>
              <a:buChar char="§"/>
              <a:defRPr/>
            </a:pPr>
            <a:r>
              <a:rPr lang="sl-SI" dirty="0"/>
              <a:t>izobraževanje za </a:t>
            </a:r>
            <a:r>
              <a:rPr lang="sl-SI" u="sng" dirty="0"/>
              <a:t>družbeno blaginjo</a:t>
            </a:r>
            <a:r>
              <a:rPr lang="sl-SI" dirty="0"/>
              <a:t>: ni naravnano na posameznika, ampak na delovanje širše družbe ali sveta (npr. zaščita družbe pred nevarnostmi, premagovanje težav, izobraževanje za mir, populacijsko izobraževanje, za podporo družbenih gibanj – lahko tudi z negativnimi učinki kot nacionalizem, razvoj ideologij itn.).</a:t>
            </a:r>
          </a:p>
          <a:p>
            <a:endParaRPr lang="sl-SI" dirty="0">
              <a:solidFill>
                <a:srgbClr val="003399"/>
              </a:solidFill>
            </a:endParaRPr>
          </a:p>
        </p:txBody>
      </p:sp>
      <p:pic>
        <p:nvPicPr>
          <p:cNvPr id="4"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7485" y="5445224"/>
            <a:ext cx="1257003" cy="1257003"/>
          </a:xfrm>
          <a:prstGeom prst="rect">
            <a:avLst/>
          </a:prstGeom>
        </p:spPr>
      </p:pic>
    </p:spTree>
    <p:extLst>
      <p:ext uri="{BB962C8B-B14F-4D97-AF65-F5344CB8AC3E}">
        <p14:creationId xmlns:p14="http://schemas.microsoft.com/office/powerpoint/2010/main" val="9493353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sl-SI" dirty="0">
              <a:solidFill>
                <a:srgbClr val="003399"/>
              </a:solidFill>
            </a:endParaRPr>
          </a:p>
        </p:txBody>
      </p:sp>
      <p:sp>
        <p:nvSpPr>
          <p:cNvPr id="3" name="Ograda vsebine 2"/>
          <p:cNvSpPr>
            <a:spLocks noGrp="1"/>
          </p:cNvSpPr>
          <p:nvPr>
            <p:ph idx="1"/>
          </p:nvPr>
        </p:nvSpPr>
        <p:spPr/>
        <p:txBody>
          <a:bodyPr>
            <a:normAutofit fontScale="92500" lnSpcReduction="20000"/>
          </a:bodyPr>
          <a:lstStyle/>
          <a:p>
            <a:pPr marL="0" indent="0">
              <a:buNone/>
            </a:pPr>
            <a:r>
              <a:rPr lang="sl-SI" altLang="sl-SI" dirty="0"/>
              <a:t>Učne organizacije, naj bi si zastavile za cilj:</a:t>
            </a:r>
          </a:p>
          <a:p>
            <a:endParaRPr lang="sl-SI" altLang="sl-SI" dirty="0"/>
          </a:p>
          <a:p>
            <a:r>
              <a:rPr lang="sl-SI" altLang="sl-SI" dirty="0"/>
              <a:t>vključevanje vseh;</a:t>
            </a:r>
          </a:p>
          <a:p>
            <a:r>
              <a:rPr lang="sl-SI" altLang="sl-SI" dirty="0"/>
              <a:t>preprosto izražanje – izogibanje žargonu;</a:t>
            </a:r>
          </a:p>
          <a:p>
            <a:r>
              <a:rPr lang="sl-SI" altLang="sl-SI" dirty="0"/>
              <a:t>identificiranje ne več kot šestih ciljev, ki so enostavni za zapomnitev;</a:t>
            </a:r>
          </a:p>
          <a:p>
            <a:r>
              <a:rPr lang="sl-SI" altLang="sl-SI" dirty="0"/>
              <a:t>zagotavljanje eksplicitne usmeritve v vsakega posameznega udeleženca;</a:t>
            </a:r>
          </a:p>
          <a:p>
            <a:r>
              <a:rPr lang="sl-SI" altLang="sl-SI" dirty="0"/>
              <a:t>sprotno preverjanje ciljev in s tem zagotavljanje njihovega tekočega doseganja.</a:t>
            </a:r>
          </a:p>
          <a:p>
            <a:endParaRPr lang="sl-SI" dirty="0">
              <a:solidFill>
                <a:srgbClr val="003399"/>
              </a:solidFill>
            </a:endParaRPr>
          </a:p>
        </p:txBody>
      </p:sp>
      <p:pic>
        <p:nvPicPr>
          <p:cNvPr id="4"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7485" y="5445224"/>
            <a:ext cx="1257003" cy="1257003"/>
          </a:xfrm>
          <a:prstGeom prst="rect">
            <a:avLst/>
          </a:prstGeom>
        </p:spPr>
      </p:pic>
    </p:spTree>
    <p:extLst>
      <p:ext uri="{BB962C8B-B14F-4D97-AF65-F5344CB8AC3E}">
        <p14:creationId xmlns:p14="http://schemas.microsoft.com/office/powerpoint/2010/main" val="4820882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346050"/>
          </a:xfrm>
        </p:spPr>
        <p:txBody>
          <a:bodyPr>
            <a:normAutofit fontScale="90000"/>
          </a:bodyPr>
          <a:lstStyle/>
          <a:p>
            <a:endParaRPr lang="sl-SI" dirty="0">
              <a:solidFill>
                <a:srgbClr val="003399"/>
              </a:solidFill>
            </a:endParaRPr>
          </a:p>
        </p:txBody>
      </p:sp>
      <p:sp>
        <p:nvSpPr>
          <p:cNvPr id="3" name="Ograda vsebine 2"/>
          <p:cNvSpPr>
            <a:spLocks noGrp="1"/>
          </p:cNvSpPr>
          <p:nvPr>
            <p:ph idx="1"/>
          </p:nvPr>
        </p:nvSpPr>
        <p:spPr>
          <a:xfrm>
            <a:off x="251520" y="908720"/>
            <a:ext cx="8712968" cy="5217443"/>
          </a:xfrm>
        </p:spPr>
        <p:txBody>
          <a:bodyPr>
            <a:normAutofit fontScale="92500" lnSpcReduction="20000"/>
          </a:bodyPr>
          <a:lstStyle/>
          <a:p>
            <a:pPr marL="365760" indent="-256032" fontAlgn="auto">
              <a:spcAft>
                <a:spcPts val="0"/>
              </a:spcAft>
              <a:buFont typeface="Wingdings 3"/>
              <a:buNone/>
              <a:defRPr/>
            </a:pPr>
            <a:r>
              <a:rPr lang="sl-SI" dirty="0" smtClean="0"/>
              <a:t>   Nadaljnje </a:t>
            </a:r>
            <a:r>
              <a:rPr lang="sl-SI" dirty="0"/>
              <a:t>in nadaljevalno učenje  pri osebah z zmernimi, težjimi in težkimi motnjami v duševnem razvoju </a:t>
            </a:r>
            <a:r>
              <a:rPr lang="sl-SI" b="1" dirty="0"/>
              <a:t>zajema:</a:t>
            </a:r>
          </a:p>
          <a:p>
            <a:pPr marL="109728" indent="0" fontAlgn="auto">
              <a:spcAft>
                <a:spcPts val="0"/>
              </a:spcAft>
              <a:buNone/>
              <a:defRPr/>
            </a:pPr>
            <a:endParaRPr lang="sl-SI" dirty="0"/>
          </a:p>
          <a:p>
            <a:pPr marL="566928" indent="-457200" fontAlgn="auto">
              <a:spcAft>
                <a:spcPts val="0"/>
              </a:spcAft>
              <a:buFont typeface="Wingdings" panose="05000000000000000000" pitchFamily="2" charset="2"/>
              <a:buChar char="§"/>
              <a:defRPr/>
            </a:pPr>
            <a:r>
              <a:rPr lang="sl-SI" dirty="0"/>
              <a:t>ohranjanje in razvoj socializacije,</a:t>
            </a:r>
          </a:p>
          <a:p>
            <a:pPr marL="566928" indent="-457200" fontAlgn="auto">
              <a:spcAft>
                <a:spcPts val="0"/>
              </a:spcAft>
              <a:buFont typeface="Wingdings" panose="05000000000000000000" pitchFamily="2" charset="2"/>
              <a:buChar char="§"/>
              <a:defRPr/>
            </a:pPr>
            <a:r>
              <a:rPr lang="sl-SI" dirty="0"/>
              <a:t>ohranjanje že usvojenih navad, vsebin, veščin, znanj,</a:t>
            </a:r>
          </a:p>
          <a:p>
            <a:pPr marL="566928" indent="-457200" fontAlgn="auto">
              <a:spcAft>
                <a:spcPts val="0"/>
              </a:spcAft>
              <a:buFont typeface="Wingdings" panose="05000000000000000000" pitchFamily="2" charset="2"/>
              <a:buChar char="§"/>
              <a:defRPr/>
            </a:pPr>
            <a:r>
              <a:rPr lang="sl-SI" dirty="0"/>
              <a:t>učenje novih navad, vsebin, veščin, znanj,</a:t>
            </a:r>
          </a:p>
          <a:p>
            <a:pPr marL="566928" indent="-457200" fontAlgn="auto">
              <a:spcAft>
                <a:spcPts val="0"/>
              </a:spcAft>
              <a:buFont typeface="Wingdings" panose="05000000000000000000" pitchFamily="2" charset="2"/>
              <a:buChar char="§"/>
              <a:defRPr/>
            </a:pPr>
            <a:r>
              <a:rPr lang="sl-SI" dirty="0"/>
              <a:t>ohranjanje psihofizične kondicije,</a:t>
            </a:r>
          </a:p>
          <a:p>
            <a:pPr marL="566928" indent="-457200" fontAlgn="auto">
              <a:spcAft>
                <a:spcPts val="0"/>
              </a:spcAft>
              <a:buFont typeface="Wingdings" panose="05000000000000000000" pitchFamily="2" charset="2"/>
              <a:buChar char="§"/>
              <a:defRPr/>
            </a:pPr>
            <a:r>
              <a:rPr lang="sl-SI" dirty="0"/>
              <a:t>ohranjanje samostojnosti v največji možni meri,</a:t>
            </a:r>
          </a:p>
          <a:p>
            <a:pPr marL="566928" indent="-457200" fontAlgn="auto">
              <a:spcAft>
                <a:spcPts val="0"/>
              </a:spcAft>
              <a:buFont typeface="Wingdings" panose="05000000000000000000" pitchFamily="2" charset="2"/>
              <a:buChar char="§"/>
              <a:defRPr/>
            </a:pPr>
            <a:r>
              <a:rPr lang="sl-SI" dirty="0"/>
              <a:t>premise, ki zagotavljajo kvaliteto življenja,</a:t>
            </a:r>
          </a:p>
          <a:p>
            <a:pPr marL="566928" indent="-457200" fontAlgn="auto">
              <a:spcAft>
                <a:spcPts val="0"/>
              </a:spcAft>
              <a:buFont typeface="Wingdings" panose="05000000000000000000" pitchFamily="2" charset="2"/>
              <a:buChar char="§"/>
              <a:defRPr/>
            </a:pPr>
            <a:r>
              <a:rPr lang="sl-SI" dirty="0"/>
              <a:t>celosten / sistemski pristop.</a:t>
            </a:r>
          </a:p>
        </p:txBody>
      </p:sp>
      <p:pic>
        <p:nvPicPr>
          <p:cNvPr id="4"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7485" y="5445224"/>
            <a:ext cx="1257003" cy="1257003"/>
          </a:xfrm>
          <a:prstGeom prst="rect">
            <a:avLst/>
          </a:prstGeom>
        </p:spPr>
      </p:pic>
    </p:spTree>
    <p:extLst>
      <p:ext uri="{BB962C8B-B14F-4D97-AF65-F5344CB8AC3E}">
        <p14:creationId xmlns:p14="http://schemas.microsoft.com/office/powerpoint/2010/main" val="2081290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67544" y="1844824"/>
            <a:ext cx="8229600" cy="2952328"/>
          </a:xfrm>
        </p:spPr>
        <p:txBody>
          <a:bodyPr>
            <a:normAutofit/>
          </a:bodyPr>
          <a:lstStyle/>
          <a:p>
            <a:r>
              <a:rPr lang="sl-SI" sz="5300" b="1" dirty="0">
                <a:solidFill>
                  <a:srgbClr val="003399"/>
                </a:solidFill>
              </a:rPr>
              <a:t>NASLOV PREDAVANJA</a:t>
            </a:r>
            <a:r>
              <a:rPr lang="sl-SI" dirty="0"/>
              <a:t/>
            </a:r>
            <a:br>
              <a:rPr lang="sl-SI" dirty="0"/>
            </a:br>
            <a:r>
              <a:rPr lang="sl-SI" i="1" dirty="0"/>
              <a:t>Specifike dela z osebami z motnjo v duševnem razvoju</a:t>
            </a:r>
            <a:r>
              <a:rPr lang="sl-SI" dirty="0"/>
              <a:t> </a:t>
            </a:r>
          </a:p>
        </p:txBody>
      </p:sp>
      <p:sp>
        <p:nvSpPr>
          <p:cNvPr id="3" name="Ograda vsebine 2"/>
          <p:cNvSpPr>
            <a:spLocks noGrp="1"/>
          </p:cNvSpPr>
          <p:nvPr>
            <p:ph idx="1"/>
          </p:nvPr>
        </p:nvSpPr>
        <p:spPr>
          <a:xfrm>
            <a:off x="457200" y="4797152"/>
            <a:ext cx="8229600" cy="1329011"/>
          </a:xfrm>
        </p:spPr>
        <p:txBody>
          <a:bodyPr>
            <a:normAutofit fontScale="92500" lnSpcReduction="20000"/>
          </a:bodyPr>
          <a:lstStyle/>
          <a:p>
            <a:pPr marL="0" indent="0" algn="ctr">
              <a:buNone/>
            </a:pPr>
            <a:r>
              <a:rPr lang="sl-SI" dirty="0" smtClean="0"/>
              <a:t>dr</a:t>
            </a:r>
            <a:r>
              <a:rPr lang="sl-SI" dirty="0"/>
              <a:t>. Valerija </a:t>
            </a:r>
            <a:r>
              <a:rPr lang="sl-SI" dirty="0" err="1"/>
              <a:t>Bužan</a:t>
            </a:r>
            <a:r>
              <a:rPr lang="sl-SI" dirty="0"/>
              <a:t>, </a:t>
            </a:r>
            <a:r>
              <a:rPr lang="sl-SI" dirty="0" smtClean="0"/>
              <a:t>spec. klin. </a:t>
            </a:r>
            <a:r>
              <a:rPr lang="sl-SI" dirty="0"/>
              <a:t>p</a:t>
            </a:r>
            <a:r>
              <a:rPr lang="sl-SI" dirty="0" smtClean="0"/>
              <a:t>sih., </a:t>
            </a:r>
          </a:p>
          <a:p>
            <a:pPr marL="0" indent="0" algn="ctr">
              <a:buNone/>
            </a:pPr>
            <a:r>
              <a:rPr lang="sl-SI" dirty="0" smtClean="0"/>
              <a:t>direktorica </a:t>
            </a:r>
            <a:r>
              <a:rPr lang="sl-SI" dirty="0"/>
              <a:t>Centra za usposabljanje, delo in varstvo </a:t>
            </a:r>
            <a:r>
              <a:rPr lang="sl-SI" dirty="0" err="1"/>
              <a:t>Dolfke</a:t>
            </a:r>
            <a:r>
              <a:rPr lang="sl-SI" dirty="0"/>
              <a:t> Boštjančič </a:t>
            </a:r>
            <a:r>
              <a:rPr lang="sl-SI" dirty="0" smtClean="0"/>
              <a:t>Draga</a:t>
            </a:r>
            <a:endParaRPr lang="sl-SI" i="1" dirty="0">
              <a:solidFill>
                <a:srgbClr val="003399"/>
              </a:solidFill>
            </a:endParaRPr>
          </a:p>
        </p:txBody>
      </p:sp>
      <p:pic>
        <p:nvPicPr>
          <p:cNvPr id="4" name="Picture 2" descr="C:\Users\Uporabnik\Desktop\MOJCA\VKLJUČUJEMO IN AKTIVIRAMO!\Logotipi\VkljucujemoInAktiviramo_znak_barven_dolg (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512" y="694"/>
            <a:ext cx="9180512" cy="15560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69231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418058"/>
          </a:xfrm>
        </p:spPr>
        <p:txBody>
          <a:bodyPr>
            <a:normAutofit fontScale="90000"/>
          </a:bodyPr>
          <a:lstStyle/>
          <a:p>
            <a:endParaRPr lang="sl-SI" dirty="0">
              <a:solidFill>
                <a:srgbClr val="003399"/>
              </a:solidFill>
            </a:endParaRPr>
          </a:p>
        </p:txBody>
      </p:sp>
      <p:sp>
        <p:nvSpPr>
          <p:cNvPr id="3" name="Ograda vsebine 2"/>
          <p:cNvSpPr>
            <a:spLocks noGrp="1"/>
          </p:cNvSpPr>
          <p:nvPr>
            <p:ph idx="1"/>
          </p:nvPr>
        </p:nvSpPr>
        <p:spPr>
          <a:xfrm>
            <a:off x="323528" y="908720"/>
            <a:ext cx="8589640" cy="5760640"/>
          </a:xfrm>
        </p:spPr>
        <p:txBody>
          <a:bodyPr>
            <a:normAutofit fontScale="77500" lnSpcReduction="20000"/>
          </a:bodyPr>
          <a:lstStyle/>
          <a:p>
            <a:pPr marL="566928" indent="-457200" fontAlgn="auto">
              <a:spcAft>
                <a:spcPts val="0"/>
              </a:spcAft>
              <a:buFont typeface="Wingdings" panose="05000000000000000000" pitchFamily="2" charset="2"/>
              <a:buChar char="§"/>
              <a:defRPr/>
            </a:pPr>
            <a:r>
              <a:rPr lang="sl-SI" dirty="0"/>
              <a:t>obravnavanje  udeležencev kot osebnosti, "vzeti jih resno",</a:t>
            </a:r>
          </a:p>
          <a:p>
            <a:pPr marL="566928" indent="-457200" fontAlgn="auto">
              <a:spcAft>
                <a:spcPts val="0"/>
              </a:spcAft>
              <a:buFont typeface="Wingdings" panose="05000000000000000000" pitchFamily="2" charset="2"/>
              <a:buChar char="§"/>
              <a:defRPr/>
            </a:pPr>
            <a:r>
              <a:rPr lang="sl-SI" dirty="0"/>
              <a:t>uveljavljanje načela normalizacije,</a:t>
            </a:r>
          </a:p>
          <a:p>
            <a:pPr marL="566928" indent="-457200" fontAlgn="auto">
              <a:spcAft>
                <a:spcPts val="0"/>
              </a:spcAft>
              <a:buFont typeface="Wingdings" panose="05000000000000000000" pitchFamily="2" charset="2"/>
              <a:buChar char="§"/>
              <a:defRPr/>
            </a:pPr>
            <a:r>
              <a:rPr lang="sl-SI" dirty="0"/>
              <a:t>upoštevanje  izkušenj udeležencev,</a:t>
            </a:r>
          </a:p>
          <a:p>
            <a:pPr marL="566928" indent="-457200" fontAlgn="auto">
              <a:spcAft>
                <a:spcPts val="0"/>
              </a:spcAft>
              <a:buFont typeface="Wingdings" panose="05000000000000000000" pitchFamily="2" charset="2"/>
              <a:buChar char="§"/>
              <a:defRPr/>
            </a:pPr>
            <a:r>
              <a:rPr lang="sl-SI" dirty="0"/>
              <a:t>opogumljanje,</a:t>
            </a:r>
          </a:p>
          <a:p>
            <a:pPr marL="566928" indent="-457200" fontAlgn="auto">
              <a:spcAft>
                <a:spcPts val="0"/>
              </a:spcAft>
              <a:buFont typeface="Wingdings" panose="05000000000000000000" pitchFamily="2" charset="2"/>
              <a:buChar char="§"/>
              <a:defRPr/>
            </a:pPr>
            <a:r>
              <a:rPr lang="sl-SI" dirty="0"/>
              <a:t>omogočanje jasnih in ustreznih priložnosti,</a:t>
            </a:r>
          </a:p>
          <a:p>
            <a:pPr marL="566928" indent="-457200" fontAlgn="auto">
              <a:spcAft>
                <a:spcPts val="0"/>
              </a:spcAft>
              <a:buFont typeface="Wingdings" panose="05000000000000000000" pitchFamily="2" charset="2"/>
              <a:buChar char="§"/>
              <a:defRPr/>
            </a:pPr>
            <a:r>
              <a:rPr lang="sl-SI" dirty="0"/>
              <a:t>podpiranje pri razvoju neodvisnosti,</a:t>
            </a:r>
          </a:p>
          <a:p>
            <a:pPr marL="566928" indent="-457200" fontAlgn="auto">
              <a:spcAft>
                <a:spcPts val="0"/>
              </a:spcAft>
              <a:buFont typeface="Wingdings" panose="05000000000000000000" pitchFamily="2" charset="2"/>
              <a:buChar char="§"/>
              <a:defRPr/>
            </a:pPr>
            <a:r>
              <a:rPr lang="sl-SI" dirty="0"/>
              <a:t>dajanje jasnih informacij,</a:t>
            </a:r>
          </a:p>
          <a:p>
            <a:pPr marL="566928" indent="-457200" fontAlgn="auto">
              <a:spcAft>
                <a:spcPts val="0"/>
              </a:spcAft>
              <a:buFont typeface="Wingdings" panose="05000000000000000000" pitchFamily="2" charset="2"/>
              <a:buChar char="§"/>
              <a:defRPr/>
            </a:pPr>
            <a:r>
              <a:rPr lang="sl-SI" dirty="0"/>
              <a:t>iskanje ravnotežja med nadzorom in svobodo,</a:t>
            </a:r>
          </a:p>
          <a:p>
            <a:pPr marL="566928" indent="-457200" fontAlgn="auto">
              <a:spcAft>
                <a:spcPts val="0"/>
              </a:spcAft>
              <a:buFont typeface="Wingdings" panose="05000000000000000000" pitchFamily="2" charset="2"/>
              <a:buChar char="§"/>
              <a:defRPr/>
            </a:pPr>
            <a:r>
              <a:rPr lang="sl-SI" dirty="0"/>
              <a:t>prepoznavanje bistvenega,</a:t>
            </a:r>
          </a:p>
          <a:p>
            <a:pPr marL="566928" indent="-457200" fontAlgn="auto">
              <a:spcAft>
                <a:spcPts val="0"/>
              </a:spcAft>
              <a:buFont typeface="Wingdings" panose="05000000000000000000" pitchFamily="2" charset="2"/>
              <a:buChar char="§"/>
              <a:defRPr/>
            </a:pPr>
            <a:r>
              <a:rPr lang="sl-SI" dirty="0"/>
              <a:t>verjeti v možnost osebnostne rasti in razvoja,</a:t>
            </a:r>
          </a:p>
          <a:p>
            <a:pPr marL="566928" indent="-457200" fontAlgn="auto">
              <a:spcAft>
                <a:spcPts val="0"/>
              </a:spcAft>
              <a:buFont typeface="Wingdings" panose="05000000000000000000" pitchFamily="2" charset="2"/>
              <a:buChar char="§"/>
              <a:defRPr/>
            </a:pPr>
            <a:r>
              <a:rPr lang="sl-SI" dirty="0"/>
              <a:t>razvijanje  in omogočanje osebne odgovornosti,</a:t>
            </a:r>
          </a:p>
          <a:p>
            <a:pPr marL="566928" indent="-457200" fontAlgn="auto">
              <a:spcAft>
                <a:spcPts val="0"/>
              </a:spcAft>
              <a:buFont typeface="Wingdings" panose="05000000000000000000" pitchFamily="2" charset="2"/>
              <a:buChar char="§"/>
              <a:defRPr/>
            </a:pPr>
            <a:r>
              <a:rPr lang="sl-SI" dirty="0"/>
              <a:t>seznanjanje z realnimi možnostmi maksimalnega razvoja,</a:t>
            </a:r>
          </a:p>
          <a:p>
            <a:pPr marL="566928" indent="-457200" fontAlgn="auto">
              <a:spcAft>
                <a:spcPts val="0"/>
              </a:spcAft>
              <a:buFont typeface="Wingdings" panose="05000000000000000000" pitchFamily="2" charset="2"/>
              <a:buChar char="§"/>
              <a:defRPr/>
            </a:pPr>
            <a:r>
              <a:rPr lang="sl-SI" dirty="0"/>
              <a:t>sprejemanje realnega stanja,</a:t>
            </a:r>
          </a:p>
          <a:p>
            <a:pPr marL="566928" indent="-457200" fontAlgn="auto">
              <a:spcAft>
                <a:spcPts val="0"/>
              </a:spcAft>
              <a:buFont typeface="Wingdings" panose="05000000000000000000" pitchFamily="2" charset="2"/>
              <a:buChar char="§"/>
              <a:defRPr/>
            </a:pPr>
            <a:r>
              <a:rPr lang="sl-SI" dirty="0"/>
              <a:t>usvajanje z majhnimi koraki.</a:t>
            </a:r>
          </a:p>
          <a:p>
            <a:pPr marL="109728" indent="0" fontAlgn="auto">
              <a:spcAft>
                <a:spcPts val="0"/>
              </a:spcAft>
              <a:buNone/>
              <a:defRPr/>
            </a:pPr>
            <a:endParaRPr lang="sl-SI" dirty="0"/>
          </a:p>
        </p:txBody>
      </p:sp>
      <p:pic>
        <p:nvPicPr>
          <p:cNvPr id="4"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7485" y="5445224"/>
            <a:ext cx="1257003" cy="1257003"/>
          </a:xfrm>
          <a:prstGeom prst="rect">
            <a:avLst/>
          </a:prstGeom>
        </p:spPr>
      </p:pic>
    </p:spTree>
    <p:extLst>
      <p:ext uri="{BB962C8B-B14F-4D97-AF65-F5344CB8AC3E}">
        <p14:creationId xmlns:p14="http://schemas.microsoft.com/office/powerpoint/2010/main" val="18957391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202034"/>
          </a:xfrm>
        </p:spPr>
        <p:txBody>
          <a:bodyPr>
            <a:normAutofit fontScale="90000"/>
          </a:bodyPr>
          <a:lstStyle/>
          <a:p>
            <a:endParaRPr lang="sl-SI" dirty="0">
              <a:solidFill>
                <a:srgbClr val="003399"/>
              </a:solidFill>
            </a:endParaRPr>
          </a:p>
        </p:txBody>
      </p:sp>
      <p:sp>
        <p:nvSpPr>
          <p:cNvPr id="3" name="Ograda vsebine 2"/>
          <p:cNvSpPr>
            <a:spLocks noGrp="1"/>
          </p:cNvSpPr>
          <p:nvPr>
            <p:ph idx="1"/>
          </p:nvPr>
        </p:nvSpPr>
        <p:spPr>
          <a:xfrm>
            <a:off x="107504" y="764704"/>
            <a:ext cx="8928992" cy="5976664"/>
          </a:xfrm>
        </p:spPr>
        <p:txBody>
          <a:bodyPr>
            <a:normAutofit fontScale="70000" lnSpcReduction="20000"/>
          </a:bodyPr>
          <a:lstStyle/>
          <a:p>
            <a:pPr marL="109728" indent="0" fontAlgn="auto">
              <a:spcAft>
                <a:spcPts val="0"/>
              </a:spcAft>
              <a:buNone/>
              <a:defRPr/>
            </a:pPr>
            <a:r>
              <a:rPr lang="sl-SI" dirty="0" err="1"/>
              <a:t>Barentič</a:t>
            </a:r>
            <a:r>
              <a:rPr lang="sl-SI" dirty="0"/>
              <a:t> </a:t>
            </a:r>
            <a:r>
              <a:rPr lang="sl-SI" dirty="0" smtClean="0"/>
              <a:t>Požarnikova povzema </a:t>
            </a:r>
            <a:r>
              <a:rPr lang="sl-SI" dirty="0"/>
              <a:t>tudi razlike med tradicionalnimi in novejšimi pogledi na učenje</a:t>
            </a:r>
            <a:r>
              <a:rPr lang="sl-SI" dirty="0" smtClean="0"/>
              <a:t>:</a:t>
            </a:r>
          </a:p>
          <a:p>
            <a:pPr marL="109728" indent="0" fontAlgn="auto">
              <a:spcAft>
                <a:spcPts val="0"/>
              </a:spcAft>
              <a:buNone/>
              <a:defRPr/>
            </a:pPr>
            <a:endParaRPr lang="sl-SI" dirty="0"/>
          </a:p>
          <a:p>
            <a:pPr marL="566928" indent="-457200" fontAlgn="auto">
              <a:spcAft>
                <a:spcPts val="0"/>
              </a:spcAft>
              <a:buFont typeface="Wingdings" panose="05000000000000000000" pitchFamily="2" charset="2"/>
              <a:buChar char="§"/>
              <a:defRPr/>
            </a:pPr>
            <a:r>
              <a:rPr lang="sl-SI" dirty="0"/>
              <a:t>»Pri učenju niso pomembne le vsebine, ki se jih učimo in naučimo, temveč tudi sam </a:t>
            </a:r>
            <a:r>
              <a:rPr lang="sl-SI" b="1" dirty="0"/>
              <a:t>proces učenja</a:t>
            </a:r>
            <a:r>
              <a:rPr lang="sl-SI" dirty="0"/>
              <a:t> (iskanja, razmišljanja, reševanja problemov) in strategij učenja, ki jih s tem pridobimo (»učenje učenja«).</a:t>
            </a:r>
          </a:p>
          <a:p>
            <a:pPr marL="566928" indent="-457200" fontAlgn="auto">
              <a:spcAft>
                <a:spcPts val="0"/>
              </a:spcAft>
              <a:buFont typeface="Wingdings" panose="05000000000000000000" pitchFamily="2" charset="2"/>
              <a:buChar char="§"/>
              <a:defRPr/>
            </a:pPr>
            <a:r>
              <a:rPr lang="sl-SI" dirty="0"/>
              <a:t>Učenje ni le spoznaven, temveč hkrati tudi </a:t>
            </a:r>
            <a:r>
              <a:rPr lang="sl-SI" b="1" dirty="0"/>
              <a:t>čustveno</a:t>
            </a:r>
            <a:r>
              <a:rPr lang="sl-SI" dirty="0"/>
              <a:t> obarvan proces; ob učenju hkrati z razmišljanjem in delovanjem razvijamo svoja čustva in odnose; pozitivna čustva v učni situaciji pa večajo interes in motivacijo.</a:t>
            </a:r>
          </a:p>
          <a:p>
            <a:pPr marL="566928" indent="-457200" fontAlgn="auto">
              <a:spcAft>
                <a:spcPts val="0"/>
              </a:spcAft>
              <a:buFont typeface="Wingdings" panose="05000000000000000000" pitchFamily="2" charset="2"/>
              <a:buChar char="§"/>
              <a:defRPr/>
            </a:pPr>
            <a:r>
              <a:rPr lang="sl-SI" dirty="0"/>
              <a:t>Učenje ni le individualen, temveč </a:t>
            </a:r>
            <a:r>
              <a:rPr lang="sl-SI" b="1" dirty="0"/>
              <a:t>socialen  </a:t>
            </a:r>
            <a:r>
              <a:rPr lang="sl-SI" dirty="0"/>
              <a:t>proces; v skupinskem sodelovanju, </a:t>
            </a:r>
            <a:r>
              <a:rPr lang="sl-SI" dirty="0" err="1"/>
              <a:t>interakcijiin</a:t>
            </a:r>
            <a:r>
              <a:rPr lang="sl-SI" dirty="0"/>
              <a:t> dialogu luščimo pomen naučenega.</a:t>
            </a:r>
          </a:p>
          <a:p>
            <a:pPr marL="566928" indent="-457200" fontAlgn="auto">
              <a:spcAft>
                <a:spcPts val="0"/>
              </a:spcAft>
              <a:buFont typeface="Wingdings" panose="05000000000000000000" pitchFamily="2" charset="2"/>
              <a:buChar char="§"/>
              <a:defRPr/>
            </a:pPr>
            <a:r>
              <a:rPr lang="sl-SI" dirty="0"/>
              <a:t>Učenje ni le sprejemanje že pripravljenega znanja, temveč tudi postavljanje in preverjanje </a:t>
            </a:r>
            <a:r>
              <a:rPr lang="sl-SI" b="1" dirty="0"/>
              <a:t>domnev, vključevanje domišljije, postavljanje vizij</a:t>
            </a:r>
            <a:r>
              <a:rPr lang="sl-SI" dirty="0"/>
              <a:t>.</a:t>
            </a:r>
          </a:p>
          <a:p>
            <a:pPr marL="566928" indent="-457200" fontAlgn="auto">
              <a:spcAft>
                <a:spcPts val="0"/>
              </a:spcAft>
              <a:buFont typeface="Wingdings" panose="05000000000000000000" pitchFamily="2" charset="2"/>
              <a:buChar char="§"/>
              <a:defRPr/>
            </a:pPr>
            <a:r>
              <a:rPr lang="sl-SI" dirty="0"/>
              <a:t>Učenje ni le sprejemanje objektivnega znanja in resnic drugih, temveč je </a:t>
            </a:r>
            <a:r>
              <a:rPr lang="sl-SI" b="1" dirty="0"/>
              <a:t>samostojna, aktivna (re)konstrukcija idej, (po)ustvarjanje lastnega znanja</a:t>
            </a:r>
            <a:r>
              <a:rPr lang="sl-SI" dirty="0"/>
              <a:t>.</a:t>
            </a:r>
          </a:p>
          <a:p>
            <a:pPr marL="365760" indent="-256032" fontAlgn="auto">
              <a:spcAft>
                <a:spcPts val="0"/>
              </a:spcAft>
              <a:buFont typeface="Wingdings 3"/>
              <a:buChar char=""/>
              <a:defRPr/>
            </a:pPr>
            <a:endParaRPr lang="sl-SI" dirty="0"/>
          </a:p>
          <a:p>
            <a:endParaRPr lang="sl-SI" dirty="0">
              <a:solidFill>
                <a:srgbClr val="003399"/>
              </a:solidFill>
            </a:endParaRPr>
          </a:p>
        </p:txBody>
      </p:sp>
      <p:pic>
        <p:nvPicPr>
          <p:cNvPr id="4"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7485" y="5445224"/>
            <a:ext cx="1257003" cy="1257003"/>
          </a:xfrm>
          <a:prstGeom prst="rect">
            <a:avLst/>
          </a:prstGeom>
        </p:spPr>
      </p:pic>
    </p:spTree>
    <p:extLst>
      <p:ext uri="{BB962C8B-B14F-4D97-AF65-F5344CB8AC3E}">
        <p14:creationId xmlns:p14="http://schemas.microsoft.com/office/powerpoint/2010/main" val="26896695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sl-SI" dirty="0">
              <a:solidFill>
                <a:srgbClr val="003399"/>
              </a:solidFill>
            </a:endParaRPr>
          </a:p>
        </p:txBody>
      </p:sp>
      <p:sp>
        <p:nvSpPr>
          <p:cNvPr id="3" name="Ograda vsebine 2"/>
          <p:cNvSpPr>
            <a:spLocks noGrp="1"/>
          </p:cNvSpPr>
          <p:nvPr>
            <p:ph idx="1"/>
          </p:nvPr>
        </p:nvSpPr>
        <p:spPr>
          <a:xfrm>
            <a:off x="457200" y="1417638"/>
            <a:ext cx="8229600" cy="4819674"/>
          </a:xfrm>
        </p:spPr>
        <p:txBody>
          <a:bodyPr>
            <a:normAutofit fontScale="92500" lnSpcReduction="20000"/>
          </a:bodyPr>
          <a:lstStyle/>
          <a:p>
            <a:pPr marL="0" indent="0">
              <a:buNone/>
            </a:pPr>
            <a:r>
              <a:rPr lang="sl-SI" dirty="0"/>
              <a:t>Z rastjo razumevanja potreb marginaliziranih skupin je potrebno sprejeti tudi bolj </a:t>
            </a:r>
            <a:r>
              <a:rPr lang="sl-SI" b="1" dirty="0"/>
              <a:t>specializirane oblike izobraževanja </a:t>
            </a:r>
            <a:r>
              <a:rPr lang="sl-SI" dirty="0"/>
              <a:t>kot se je menilo do sedaj. Kljub temu pa je potrebno zavzeti stališče, da je potrebno izobraževati ljudi ne prvenstveno kot člane posebnih skupin znotraj družbe, ali kot igralce specifičnih vlog, pač pa kot </a:t>
            </a:r>
            <a:r>
              <a:rPr lang="sl-SI" b="1" dirty="0"/>
              <a:t>državljane družbe </a:t>
            </a:r>
            <a:r>
              <a:rPr lang="sl-SI" dirty="0"/>
              <a:t>na splošno, ki je sestavljena iz različnih skupin, kjer igrajo ljudje različne vloge in so na različnih stopnjah razvoja kot je razvoj nekega posameznika. Nenazadnje – nekdo je lahko pripadnik ne samo ene, pač pa več različnih skupin.</a:t>
            </a:r>
          </a:p>
          <a:p>
            <a:endParaRPr lang="sl-SI" dirty="0">
              <a:solidFill>
                <a:srgbClr val="003399"/>
              </a:solidFill>
            </a:endParaRPr>
          </a:p>
        </p:txBody>
      </p:sp>
      <p:pic>
        <p:nvPicPr>
          <p:cNvPr id="4"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7485" y="5445224"/>
            <a:ext cx="1257003" cy="1257003"/>
          </a:xfrm>
          <a:prstGeom prst="rect">
            <a:avLst/>
          </a:prstGeom>
        </p:spPr>
      </p:pic>
    </p:spTree>
    <p:extLst>
      <p:ext uri="{BB962C8B-B14F-4D97-AF65-F5344CB8AC3E}">
        <p14:creationId xmlns:p14="http://schemas.microsoft.com/office/powerpoint/2010/main" val="7437435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sl-SI"/>
          </a:p>
        </p:txBody>
      </p:sp>
      <p:pic>
        <p:nvPicPr>
          <p:cNvPr id="1026" name="Picture 2" descr="Fotografija osebe CUDV Draga."/>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76158" y="1600200"/>
            <a:ext cx="7391684" cy="4525963"/>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42156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457036" y="756807"/>
            <a:ext cx="1868646" cy="510602"/>
          </a:xfrm>
        </p:spPr>
        <p:txBody>
          <a:bodyPr>
            <a:normAutofit fontScale="90000"/>
          </a:bodyPr>
          <a:lstStyle/>
          <a:p>
            <a:endParaRPr lang="sl-SI" dirty="0">
              <a:solidFill>
                <a:srgbClr val="003399"/>
              </a:solidFill>
            </a:endParaRPr>
          </a:p>
        </p:txBody>
      </p:sp>
      <p:sp>
        <p:nvSpPr>
          <p:cNvPr id="3" name="Ograda vsebine 2"/>
          <p:cNvSpPr>
            <a:spLocks noGrp="1"/>
          </p:cNvSpPr>
          <p:nvPr>
            <p:ph idx="1"/>
          </p:nvPr>
        </p:nvSpPr>
        <p:spPr>
          <a:xfrm>
            <a:off x="395536" y="3501008"/>
            <a:ext cx="8136904" cy="2808312"/>
          </a:xfrm>
        </p:spPr>
        <p:txBody>
          <a:bodyPr>
            <a:normAutofit fontScale="92500" lnSpcReduction="20000"/>
          </a:bodyPr>
          <a:lstStyle/>
          <a:p>
            <a:pPr algn="just">
              <a:buFont typeface="Wingdings 3" panose="05040102010807070707" pitchFamily="18" charset="2"/>
              <a:buNone/>
            </a:pPr>
            <a:r>
              <a:rPr lang="sl-SI" altLang="sl-SI" dirty="0">
                <a:latin typeface="Georgia" panose="02040502050405020303" pitchFamily="18" charset="0"/>
              </a:rPr>
              <a:t> </a:t>
            </a:r>
            <a:r>
              <a:rPr lang="sl-SI" altLang="sl-SI" dirty="0" smtClean="0">
                <a:latin typeface="Georgia" panose="02040502050405020303" pitchFamily="18" charset="0"/>
              </a:rPr>
              <a:t>   </a:t>
            </a:r>
            <a:r>
              <a:rPr lang="sl-SI" altLang="sl-SI" dirty="0" smtClean="0">
                <a:latin typeface="Calibri" panose="020F0502020204030204" pitchFamily="34" charset="0"/>
                <a:cs typeface="Calibri" panose="020F0502020204030204" pitchFamily="34" charset="0"/>
              </a:rPr>
              <a:t>Normalnost </a:t>
            </a:r>
            <a:r>
              <a:rPr lang="sl-SI" altLang="sl-SI" dirty="0">
                <a:latin typeface="Calibri" panose="020F0502020204030204" pitchFamily="34" charset="0"/>
                <a:cs typeface="Calibri" panose="020F0502020204030204" pitchFamily="34" charset="0"/>
              </a:rPr>
              <a:t>in izjemnost (ali </a:t>
            </a:r>
            <a:r>
              <a:rPr lang="sl-SI" altLang="sl-SI" dirty="0" err="1">
                <a:latin typeface="Calibri" panose="020F0502020204030204" pitchFamily="34" charset="0"/>
                <a:cs typeface="Calibri" panose="020F0502020204030204" pitchFamily="34" charset="0"/>
              </a:rPr>
              <a:t>odklonskost</a:t>
            </a:r>
            <a:r>
              <a:rPr lang="sl-SI" altLang="sl-SI" dirty="0">
                <a:latin typeface="Calibri" panose="020F0502020204030204" pitchFamily="34" charset="0"/>
                <a:cs typeface="Calibri" panose="020F0502020204030204" pitchFamily="34" charset="0"/>
              </a:rPr>
              <a:t>) </a:t>
            </a:r>
            <a:r>
              <a:rPr lang="sl-SI" altLang="sl-SI" dirty="0" smtClean="0">
                <a:latin typeface="Calibri" panose="020F0502020204030204" pitchFamily="34" charset="0"/>
                <a:cs typeface="Calibri" panose="020F0502020204030204" pitchFamily="34" charset="0"/>
              </a:rPr>
              <a:t>nista absolutni</a:t>
            </a:r>
            <a:r>
              <a:rPr lang="sl-SI" altLang="sl-SI" dirty="0">
                <a:latin typeface="Calibri" panose="020F0502020204030204" pitchFamily="34" charset="0"/>
                <a:cs typeface="Calibri" panose="020F0502020204030204" pitchFamily="34" charset="0"/>
              </a:rPr>
              <a:t>. </a:t>
            </a:r>
          </a:p>
          <a:p>
            <a:pPr algn="just">
              <a:buFont typeface="Wingdings 3" panose="05040102010807070707" pitchFamily="18" charset="2"/>
              <a:buNone/>
            </a:pPr>
            <a:r>
              <a:rPr lang="sl-SI" altLang="sl-SI" dirty="0">
                <a:latin typeface="Calibri" panose="020F0502020204030204" pitchFamily="34" charset="0"/>
                <a:cs typeface="Calibri" panose="020F0502020204030204" pitchFamily="34" charset="0"/>
              </a:rPr>
              <a:t> </a:t>
            </a:r>
            <a:r>
              <a:rPr lang="sl-SI" altLang="sl-SI" dirty="0" smtClean="0">
                <a:latin typeface="Calibri" panose="020F0502020204030204" pitchFamily="34" charset="0"/>
                <a:cs typeface="Calibri" panose="020F0502020204030204" pitchFamily="34" charset="0"/>
              </a:rPr>
              <a:t>   Obe </a:t>
            </a:r>
            <a:r>
              <a:rPr lang="sl-SI" altLang="sl-SI" dirty="0">
                <a:latin typeface="Calibri" panose="020F0502020204030204" pitchFamily="34" charset="0"/>
                <a:cs typeface="Calibri" panose="020F0502020204030204" pitchFamily="34" charset="0"/>
              </a:rPr>
              <a:t>sta kulturno opredeljeni s točno določeno družbo v določenem času za določen namen.</a:t>
            </a:r>
          </a:p>
          <a:p>
            <a:pPr algn="just">
              <a:buFont typeface="Wingdings 3" panose="05040102010807070707" pitchFamily="18" charset="2"/>
              <a:buNone/>
            </a:pPr>
            <a:endParaRPr lang="sl-SI" altLang="sl-SI" dirty="0">
              <a:latin typeface="Calibri" panose="020F0502020204030204" pitchFamily="34" charset="0"/>
              <a:cs typeface="Calibri" panose="020F0502020204030204" pitchFamily="34" charset="0"/>
            </a:endParaRPr>
          </a:p>
          <a:p>
            <a:pPr algn="just">
              <a:buFont typeface="Wingdings 3" panose="05040102010807070707" pitchFamily="18" charset="2"/>
              <a:buNone/>
            </a:pPr>
            <a:r>
              <a:rPr lang="sl-SI" altLang="sl-SI" dirty="0" smtClean="0">
                <a:latin typeface="Calibri" panose="020F0502020204030204" pitchFamily="34" charset="0"/>
                <a:cs typeface="Calibri" panose="020F0502020204030204" pitchFamily="34" charset="0"/>
              </a:rPr>
              <a:t>                                           Ruth </a:t>
            </a:r>
            <a:r>
              <a:rPr lang="sl-SI" altLang="sl-SI" dirty="0" err="1">
                <a:latin typeface="Calibri" panose="020F0502020204030204" pitchFamily="34" charset="0"/>
                <a:cs typeface="Calibri" panose="020F0502020204030204" pitchFamily="34" charset="0"/>
              </a:rPr>
              <a:t>Benedict</a:t>
            </a:r>
            <a:r>
              <a:rPr lang="sl-SI" altLang="sl-SI" dirty="0">
                <a:latin typeface="Calibri" panose="020F0502020204030204" pitchFamily="34" charset="0"/>
                <a:cs typeface="Calibri" panose="020F0502020204030204" pitchFamily="34" charset="0"/>
              </a:rPr>
              <a:t> (1934)</a:t>
            </a:r>
            <a:endParaRPr lang="sl-SI" dirty="0">
              <a:solidFill>
                <a:srgbClr val="003399"/>
              </a:solidFill>
              <a:latin typeface="Calibri" panose="020F0502020204030204" pitchFamily="34" charset="0"/>
              <a:cs typeface="Calibri" panose="020F0502020204030204" pitchFamily="34" charset="0"/>
            </a:endParaRPr>
          </a:p>
        </p:txBody>
      </p:sp>
      <p:pic>
        <p:nvPicPr>
          <p:cNvPr id="4"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0352" y="5445224"/>
            <a:ext cx="1257003" cy="1257003"/>
          </a:xfrm>
          <a:prstGeom prst="rect">
            <a:avLst/>
          </a:prstGeom>
        </p:spPr>
      </p:pic>
      <p:pic>
        <p:nvPicPr>
          <p:cNvPr id="2050" name="Picture 2" descr="Fotografija osebe CUDV Drag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0998" y="620688"/>
            <a:ext cx="7571442" cy="2619053"/>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19032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418058"/>
          </a:xfrm>
        </p:spPr>
        <p:txBody>
          <a:bodyPr>
            <a:normAutofit fontScale="90000"/>
          </a:bodyPr>
          <a:lstStyle/>
          <a:p>
            <a:endParaRPr lang="sl-SI" dirty="0"/>
          </a:p>
        </p:txBody>
      </p:sp>
      <p:sp>
        <p:nvSpPr>
          <p:cNvPr id="3" name="Označba mesta vsebine 2"/>
          <p:cNvSpPr>
            <a:spLocks noGrp="1"/>
          </p:cNvSpPr>
          <p:nvPr>
            <p:ph idx="1"/>
          </p:nvPr>
        </p:nvSpPr>
        <p:spPr>
          <a:xfrm>
            <a:off x="539552" y="483667"/>
            <a:ext cx="8229600" cy="3849291"/>
          </a:xfrm>
        </p:spPr>
        <p:txBody>
          <a:bodyPr>
            <a:normAutofit fontScale="62500" lnSpcReduction="20000"/>
          </a:bodyPr>
          <a:lstStyle/>
          <a:p>
            <a:pPr marL="0" indent="0">
              <a:lnSpc>
                <a:spcPct val="120000"/>
              </a:lnSpc>
              <a:buNone/>
            </a:pPr>
            <a:r>
              <a:rPr lang="sl-SI" altLang="sl-SI" dirty="0"/>
              <a:t>Nočem dojeti, umaknem se pred prepadom, se obrnem, hočem </a:t>
            </a:r>
            <a:r>
              <a:rPr lang="sl-SI" altLang="sl-SI" dirty="0" smtClean="0"/>
              <a:t>ga ustaviti </a:t>
            </a:r>
            <a:r>
              <a:rPr lang="sl-SI" altLang="sl-SI" dirty="0"/>
              <a:t>in ga pogledam. Vidim obupan obraz, preiskujoče oči, </a:t>
            </a:r>
            <a:r>
              <a:rPr lang="sl-SI" altLang="sl-SI" dirty="0" smtClean="0"/>
              <a:t>ki tipajo</a:t>
            </a:r>
            <a:r>
              <a:rPr lang="sl-SI" altLang="sl-SI" dirty="0"/>
              <a:t>, kako bom reagirala. Moj obraz je še sproščen, </a:t>
            </a:r>
            <a:r>
              <a:rPr lang="sl-SI" altLang="sl-SI" dirty="0" smtClean="0"/>
              <a:t>zaupljiv, mlad</a:t>
            </a:r>
            <a:r>
              <a:rPr lang="sl-SI" altLang="sl-SI" dirty="0"/>
              <a:t>, neranjen. Nikoli več ne bo tak. Še nekaj sekund sem </a:t>
            </a:r>
            <a:r>
              <a:rPr lang="sl-SI" altLang="sl-SI" dirty="0" smtClean="0"/>
              <a:t>otrok sreče</a:t>
            </a:r>
            <a:r>
              <a:rPr lang="sl-SI" altLang="sl-SI" dirty="0"/>
              <a:t>, še lahko verjamem. </a:t>
            </a:r>
            <a:endParaRPr lang="sl-SI" altLang="sl-SI" dirty="0" smtClean="0"/>
          </a:p>
          <a:p>
            <a:pPr marL="0" indent="0">
              <a:lnSpc>
                <a:spcPct val="120000"/>
              </a:lnSpc>
              <a:buNone/>
            </a:pPr>
            <a:r>
              <a:rPr lang="sl-SI" altLang="sl-SI" dirty="0" smtClean="0"/>
              <a:t>Toda </a:t>
            </a:r>
            <a:r>
              <a:rPr lang="sl-SI" altLang="sl-SI" dirty="0"/>
              <a:t>tedaj vidim premikajoče </a:t>
            </a:r>
            <a:r>
              <a:rPr lang="sl-SI" altLang="sl-SI" dirty="0" smtClean="0"/>
              <a:t>se ustnice </a:t>
            </a:r>
            <a:r>
              <a:rPr lang="sl-SI" altLang="sl-SI" dirty="0"/>
              <a:t>in zaznam glas, ki pravi: “ Gotovo ste že opazili </a:t>
            </a:r>
            <a:r>
              <a:rPr lang="sl-SI" altLang="sl-SI" dirty="0" smtClean="0"/>
              <a:t>poševno lego </a:t>
            </a:r>
            <a:r>
              <a:rPr lang="sl-SI" altLang="sl-SI" dirty="0"/>
              <a:t>oči ...” ustnice se še premikajo, toda jaz ne slišim ničesar </a:t>
            </a:r>
            <a:r>
              <a:rPr lang="sl-SI" altLang="sl-SI" dirty="0" smtClean="0"/>
              <a:t>več, omotica </a:t>
            </a:r>
            <a:r>
              <a:rPr lang="sl-SI" altLang="sl-SI" dirty="0"/>
              <a:t>me objame, groza izniči materijo in prodre v mojo zavest.</a:t>
            </a:r>
          </a:p>
          <a:p>
            <a:pPr marL="0" indent="0">
              <a:lnSpc>
                <a:spcPct val="120000"/>
              </a:lnSpc>
              <a:buNone/>
            </a:pPr>
            <a:r>
              <a:rPr lang="sl-SI" altLang="sl-SI" dirty="0" smtClean="0"/>
              <a:t>Enkrat </a:t>
            </a:r>
            <a:r>
              <a:rPr lang="sl-SI" altLang="sl-SI" dirty="0"/>
              <a:t>v življenju sem videla mongoloidnega otroka, </a:t>
            </a:r>
            <a:r>
              <a:rPr lang="sl-SI" altLang="sl-SI" dirty="0" smtClean="0"/>
              <a:t>enkrat samkrat </a:t>
            </a:r>
            <a:r>
              <a:rPr lang="sl-SI" altLang="sl-SI" dirty="0"/>
              <a:t>in nenadoma vem </a:t>
            </a:r>
            <a:r>
              <a:rPr lang="sl-SI" altLang="sl-SI" dirty="0" smtClean="0"/>
              <a:t>...</a:t>
            </a:r>
          </a:p>
          <a:p>
            <a:pPr marL="0" indent="0">
              <a:lnSpc>
                <a:spcPct val="80000"/>
              </a:lnSpc>
              <a:buNone/>
            </a:pPr>
            <a:endParaRPr lang="sl-SI" altLang="sl-SI" dirty="0"/>
          </a:p>
          <a:p>
            <a:pPr marL="0" indent="0">
              <a:lnSpc>
                <a:spcPct val="80000"/>
              </a:lnSpc>
              <a:buNone/>
            </a:pPr>
            <a:r>
              <a:rPr lang="sl-SI" altLang="sl-SI" dirty="0" smtClean="0"/>
              <a:t>                                                  </a:t>
            </a:r>
            <a:r>
              <a:rPr lang="sl-SI" altLang="sl-SI" dirty="0"/>
              <a:t>(</a:t>
            </a:r>
            <a:r>
              <a:rPr lang="sl-SI" altLang="sl-SI" dirty="0" err="1"/>
              <a:t>Lehmann</a:t>
            </a:r>
            <a:r>
              <a:rPr lang="sl-SI" altLang="sl-SI" dirty="0"/>
              <a:t>, 1988)</a:t>
            </a:r>
            <a:endParaRPr lang="en-US" altLang="sl-SI" dirty="0"/>
          </a:p>
          <a:p>
            <a:endParaRPr lang="sl-SI" dirty="0"/>
          </a:p>
        </p:txBody>
      </p:sp>
      <p:pic>
        <p:nvPicPr>
          <p:cNvPr id="4"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0352" y="5445224"/>
            <a:ext cx="1257003" cy="1257003"/>
          </a:xfrm>
          <a:prstGeom prst="rect">
            <a:avLst/>
          </a:prstGeom>
        </p:spPr>
      </p:pic>
      <p:pic>
        <p:nvPicPr>
          <p:cNvPr id="5" name="Slika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4077072"/>
            <a:ext cx="2735288" cy="1823525"/>
          </a:xfrm>
          <a:prstGeom prst="rect">
            <a:avLst/>
          </a:prstGeom>
        </p:spPr>
      </p:pic>
      <p:pic>
        <p:nvPicPr>
          <p:cNvPr id="3074" name="Picture 2" descr="Fotografija osebe Druga violin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65423" y="4437112"/>
            <a:ext cx="4464496" cy="1770103"/>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75397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1800" dirty="0">
                <a:latin typeface="+mn-lt"/>
                <a:cs typeface="Times New Roman" pitchFamily="18" charset="0"/>
              </a:rPr>
              <a:t>POTREBE ODRASLIH OSEB (VIR: CARNABY, 2007, STR. 10)</a:t>
            </a:r>
            <a:endParaRPr lang="sl-SI" sz="1800" dirty="0">
              <a:solidFill>
                <a:srgbClr val="003399"/>
              </a:solidFill>
              <a:latin typeface="+mn-lt"/>
            </a:endParaRPr>
          </a:p>
        </p:txBody>
      </p:sp>
      <p:sp>
        <p:nvSpPr>
          <p:cNvPr id="3" name="Ograda vsebine 2"/>
          <p:cNvSpPr>
            <a:spLocks noGrp="1"/>
          </p:cNvSpPr>
          <p:nvPr>
            <p:ph idx="1"/>
          </p:nvPr>
        </p:nvSpPr>
        <p:spPr>
          <a:xfrm>
            <a:off x="484659" y="1600200"/>
            <a:ext cx="8229600" cy="4525963"/>
          </a:xfrm>
        </p:spPr>
        <p:txBody>
          <a:bodyPr/>
          <a:lstStyle/>
          <a:p>
            <a:pPr algn="just">
              <a:buFont typeface="Wingdings 3" panose="05040102010807070707" pitchFamily="18" charset="2"/>
              <a:buNone/>
            </a:pPr>
            <a:r>
              <a:rPr lang="sl-SI" altLang="sl-SI" dirty="0">
                <a:latin typeface="Georgia" panose="02040502050405020303" pitchFamily="18" charset="0"/>
              </a:rPr>
              <a:t> </a:t>
            </a:r>
            <a:endParaRPr lang="sl-SI" dirty="0">
              <a:solidFill>
                <a:srgbClr val="003399"/>
              </a:solidFill>
            </a:endParaRPr>
          </a:p>
        </p:txBody>
      </p:sp>
      <p:pic>
        <p:nvPicPr>
          <p:cNvPr id="4"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7485" y="5445224"/>
            <a:ext cx="1257003" cy="1257003"/>
          </a:xfrm>
          <a:prstGeom prst="rect">
            <a:avLst/>
          </a:prstGeom>
        </p:spPr>
      </p:pic>
      <p:pic>
        <p:nvPicPr>
          <p:cNvPr id="5" name="Slika 4" descr="miselni_ozorc_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210568"/>
            <a:ext cx="8429625" cy="414337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60589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2800" dirty="0">
                <a:latin typeface="+mn-lt"/>
              </a:rPr>
              <a:t>TELESNE ZNAČILNOSTI OTROK IN ODRASLIH Z MOTNJAMI V DUŠEVNEM RAZVOJU</a:t>
            </a:r>
          </a:p>
        </p:txBody>
      </p:sp>
      <p:sp>
        <p:nvSpPr>
          <p:cNvPr id="3" name="Označba mesta vsebine 2"/>
          <p:cNvSpPr>
            <a:spLocks noGrp="1"/>
          </p:cNvSpPr>
          <p:nvPr>
            <p:ph idx="1"/>
          </p:nvPr>
        </p:nvSpPr>
        <p:spPr>
          <a:xfrm>
            <a:off x="457200" y="1484784"/>
            <a:ext cx="8229600" cy="4641379"/>
          </a:xfrm>
        </p:spPr>
        <p:txBody>
          <a:bodyPr>
            <a:normAutofit fontScale="92500" lnSpcReduction="20000"/>
          </a:bodyPr>
          <a:lstStyle/>
          <a:p>
            <a:pPr>
              <a:lnSpc>
                <a:spcPct val="90000"/>
              </a:lnSpc>
              <a:buFont typeface="Wingdings" panose="05000000000000000000" pitchFamily="2" charset="2"/>
              <a:buChar char="§"/>
            </a:pPr>
            <a:r>
              <a:rPr lang="sl-SI" altLang="sl-SI" dirty="0"/>
              <a:t>upočasnjen telesni razvoj</a:t>
            </a:r>
          </a:p>
          <a:p>
            <a:pPr>
              <a:lnSpc>
                <a:spcPct val="90000"/>
              </a:lnSpc>
              <a:buFont typeface="Wingdings" panose="05000000000000000000" pitchFamily="2" charset="2"/>
              <a:buChar char="§"/>
            </a:pPr>
            <a:endParaRPr lang="sl-SI" altLang="sl-SI" dirty="0"/>
          </a:p>
          <a:p>
            <a:pPr>
              <a:lnSpc>
                <a:spcPct val="90000"/>
              </a:lnSpc>
              <a:buFont typeface="Wingdings" panose="05000000000000000000" pitchFamily="2" charset="2"/>
              <a:buChar char="§"/>
            </a:pPr>
            <a:r>
              <a:rPr lang="sl-SI" altLang="sl-SI" dirty="0"/>
              <a:t>razlike glede na stopnjo motnje, dodatne motnje</a:t>
            </a:r>
          </a:p>
          <a:p>
            <a:pPr>
              <a:lnSpc>
                <a:spcPct val="90000"/>
              </a:lnSpc>
              <a:buFont typeface="Wingdings" panose="05000000000000000000" pitchFamily="2" charset="2"/>
              <a:buChar char="§"/>
            </a:pPr>
            <a:endParaRPr lang="sl-SI" altLang="sl-SI" dirty="0"/>
          </a:p>
          <a:p>
            <a:pPr>
              <a:lnSpc>
                <a:spcPct val="90000"/>
              </a:lnSpc>
              <a:buFont typeface="Wingdings" panose="05000000000000000000" pitchFamily="2" charset="2"/>
              <a:buChar char="§"/>
            </a:pPr>
            <a:r>
              <a:rPr lang="sl-SI" altLang="sl-SI" dirty="0"/>
              <a:t>puberteta, doživljanje sebe</a:t>
            </a:r>
          </a:p>
          <a:p>
            <a:pPr>
              <a:lnSpc>
                <a:spcPct val="90000"/>
              </a:lnSpc>
              <a:buFont typeface="Wingdings" panose="05000000000000000000" pitchFamily="2" charset="2"/>
              <a:buChar char="§"/>
            </a:pPr>
            <a:endParaRPr lang="sl-SI" altLang="sl-SI" dirty="0"/>
          </a:p>
          <a:p>
            <a:pPr>
              <a:lnSpc>
                <a:spcPct val="90000"/>
              </a:lnSpc>
              <a:buFont typeface="Wingdings" panose="05000000000000000000" pitchFamily="2" charset="2"/>
              <a:buChar char="§"/>
            </a:pPr>
            <a:r>
              <a:rPr lang="sl-SI" altLang="sl-SI" dirty="0"/>
              <a:t>neuspehi, nezmožnost sodelovanja v aktivnostih -&gt; vedenjske težave, težave v mentalnem zdravju</a:t>
            </a:r>
          </a:p>
          <a:p>
            <a:pPr>
              <a:lnSpc>
                <a:spcPct val="90000"/>
              </a:lnSpc>
              <a:buFont typeface="Wingdings" panose="05000000000000000000" pitchFamily="2" charset="2"/>
              <a:buChar char="§"/>
            </a:pPr>
            <a:endParaRPr lang="sl-SI" altLang="sl-SI" dirty="0"/>
          </a:p>
          <a:p>
            <a:pPr>
              <a:lnSpc>
                <a:spcPct val="90000"/>
              </a:lnSpc>
              <a:buFont typeface="Wingdings" panose="05000000000000000000" pitchFamily="2" charset="2"/>
              <a:buChar char="§"/>
            </a:pPr>
            <a:r>
              <a:rPr lang="sl-SI" altLang="sl-SI" dirty="0"/>
              <a:t>upad sposobnosti – težave v mentalnem zdravju, vedenjske težave</a:t>
            </a:r>
          </a:p>
          <a:p>
            <a:pPr>
              <a:buFont typeface="Wingdings" panose="05000000000000000000" pitchFamily="2" charset="2"/>
              <a:buChar char="§"/>
            </a:pPr>
            <a:endParaRPr lang="sl-SI" dirty="0"/>
          </a:p>
        </p:txBody>
      </p:sp>
      <p:pic>
        <p:nvPicPr>
          <p:cNvPr id="4"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0352" y="5445224"/>
            <a:ext cx="1257003" cy="1257003"/>
          </a:xfrm>
          <a:prstGeom prst="rect">
            <a:avLst/>
          </a:prstGeom>
        </p:spPr>
      </p:pic>
    </p:spTree>
    <p:extLst>
      <p:ext uri="{BB962C8B-B14F-4D97-AF65-F5344CB8AC3E}">
        <p14:creationId xmlns:p14="http://schemas.microsoft.com/office/powerpoint/2010/main" val="26639969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836712"/>
            <a:ext cx="8229600" cy="580926"/>
          </a:xfrm>
        </p:spPr>
        <p:txBody>
          <a:bodyPr>
            <a:normAutofit fontScale="90000"/>
          </a:bodyPr>
          <a:lstStyle/>
          <a:p>
            <a:r>
              <a:rPr lang="sl-SI" sz="3100" dirty="0">
                <a:latin typeface="+mn-lt"/>
              </a:rPr>
              <a:t>OPREDELITEV MOTENJ V DUŠEVNEM RAZVOJU</a:t>
            </a:r>
            <a:r>
              <a:rPr lang="sl-SI" dirty="0">
                <a:latin typeface="+mn-lt"/>
              </a:rPr>
              <a:t/>
            </a:r>
            <a:br>
              <a:rPr lang="sl-SI" dirty="0">
                <a:latin typeface="+mn-lt"/>
              </a:rPr>
            </a:br>
            <a:endParaRPr lang="sl-SI" dirty="0">
              <a:solidFill>
                <a:srgbClr val="003399"/>
              </a:solidFill>
              <a:latin typeface="+mn-lt"/>
            </a:endParaRPr>
          </a:p>
        </p:txBody>
      </p:sp>
      <p:sp>
        <p:nvSpPr>
          <p:cNvPr id="3" name="Ograda vsebine 2"/>
          <p:cNvSpPr>
            <a:spLocks noGrp="1"/>
          </p:cNvSpPr>
          <p:nvPr>
            <p:ph idx="1"/>
          </p:nvPr>
        </p:nvSpPr>
        <p:spPr>
          <a:xfrm>
            <a:off x="539552" y="1556792"/>
            <a:ext cx="8229600" cy="5001419"/>
          </a:xfrm>
        </p:spPr>
        <p:txBody>
          <a:bodyPr/>
          <a:lstStyle/>
          <a:p>
            <a:pPr>
              <a:buFont typeface="Wingdings" panose="05000000000000000000" pitchFamily="2" charset="2"/>
              <a:buChar char="q"/>
            </a:pPr>
            <a:r>
              <a:rPr lang="sl-SI" altLang="sl-SI" sz="2400" dirty="0" smtClean="0"/>
              <a:t>Otroci </a:t>
            </a:r>
            <a:r>
              <a:rPr lang="sl-SI" altLang="sl-SI" sz="2400" dirty="0"/>
              <a:t>z mejnimi intelektualnimi sposobnostmi: </a:t>
            </a:r>
          </a:p>
          <a:p>
            <a:pPr lvl="1">
              <a:buFont typeface="Wingdings" panose="05000000000000000000" pitchFamily="2" charset="2"/>
              <a:buChar char="§"/>
            </a:pPr>
            <a:r>
              <a:rPr lang="sl-SI" altLang="sl-SI" sz="2400" dirty="0" smtClean="0"/>
              <a:t>neharmonični </a:t>
            </a:r>
            <a:r>
              <a:rPr lang="sl-SI" altLang="sl-SI" sz="2400" dirty="0"/>
              <a:t>razvoj </a:t>
            </a:r>
          </a:p>
          <a:p>
            <a:pPr lvl="1">
              <a:buFont typeface="Wingdings" panose="05000000000000000000" pitchFamily="2" charset="2"/>
              <a:buChar char="§"/>
            </a:pPr>
            <a:r>
              <a:rPr lang="sl-SI" altLang="sl-SI" sz="2400" dirty="0"/>
              <a:t>program prilagojenega izvajanja z dodatno strokovno pomočjo</a:t>
            </a:r>
          </a:p>
          <a:p>
            <a:pPr>
              <a:buFont typeface="Wingdings" panose="05000000000000000000" pitchFamily="2" charset="2"/>
              <a:buChar char="q"/>
            </a:pPr>
            <a:endParaRPr lang="sl-SI" altLang="sl-SI" sz="2400" dirty="0"/>
          </a:p>
          <a:p>
            <a:pPr>
              <a:buFont typeface="Wingdings" panose="05000000000000000000" pitchFamily="2" charset="2"/>
              <a:buChar char="q"/>
            </a:pPr>
            <a:r>
              <a:rPr lang="sl-SI" altLang="sl-SI" sz="2400" dirty="0"/>
              <a:t>Otroci z lažjimi motnjami v duševnem razvoju: </a:t>
            </a:r>
          </a:p>
          <a:p>
            <a:pPr lvl="1">
              <a:buFont typeface="Wingdings" panose="05000000000000000000" pitchFamily="2" charset="2"/>
              <a:buChar char="§"/>
            </a:pPr>
            <a:r>
              <a:rPr lang="sl-SI" altLang="sl-SI" sz="2400" dirty="0"/>
              <a:t>znižane sposobnosti za učenje. </a:t>
            </a:r>
          </a:p>
          <a:p>
            <a:pPr lvl="1">
              <a:buFont typeface="Wingdings" panose="05000000000000000000" pitchFamily="2" charset="2"/>
              <a:buChar char="§"/>
            </a:pPr>
            <a:r>
              <a:rPr lang="sl-SI" altLang="sl-SI" sz="2400" dirty="0"/>
              <a:t>prilagojeni pogoji učenja </a:t>
            </a:r>
          </a:p>
          <a:p>
            <a:pPr lvl="1">
              <a:buFont typeface="Wingdings" panose="05000000000000000000" pitchFamily="2" charset="2"/>
              <a:buChar char="§"/>
            </a:pPr>
            <a:r>
              <a:rPr lang="sl-SI" altLang="sl-SI" sz="2400" dirty="0"/>
              <a:t>lahko se  usposobijo za manj zahtevno poklicno delo </a:t>
            </a:r>
          </a:p>
          <a:p>
            <a:pPr lvl="1">
              <a:buFont typeface="Wingdings" panose="05000000000000000000" pitchFamily="2" charset="2"/>
              <a:buChar char="§"/>
            </a:pPr>
            <a:r>
              <a:rPr lang="sl-SI" altLang="sl-SI" sz="2400" dirty="0"/>
              <a:t>samostojno socialno življenje</a:t>
            </a:r>
          </a:p>
          <a:p>
            <a:endParaRPr lang="sl-SI" dirty="0">
              <a:solidFill>
                <a:srgbClr val="003399"/>
              </a:solidFill>
            </a:endParaRPr>
          </a:p>
        </p:txBody>
      </p:sp>
      <p:pic>
        <p:nvPicPr>
          <p:cNvPr id="4"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7485" y="5445224"/>
            <a:ext cx="1257003" cy="1257003"/>
          </a:xfrm>
          <a:prstGeom prst="rect">
            <a:avLst/>
          </a:prstGeom>
        </p:spPr>
      </p:pic>
    </p:spTree>
    <p:extLst>
      <p:ext uri="{BB962C8B-B14F-4D97-AF65-F5344CB8AC3E}">
        <p14:creationId xmlns:p14="http://schemas.microsoft.com/office/powerpoint/2010/main" val="25897622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7485" y="5445224"/>
            <a:ext cx="1257003" cy="1257003"/>
          </a:xfrm>
          <a:prstGeom prst="rect">
            <a:avLst/>
          </a:prstGeom>
        </p:spPr>
      </p:pic>
      <p:sp>
        <p:nvSpPr>
          <p:cNvPr id="4" name="Naslov 3"/>
          <p:cNvSpPr>
            <a:spLocks noGrp="1"/>
          </p:cNvSpPr>
          <p:nvPr>
            <p:ph type="title"/>
          </p:nvPr>
        </p:nvSpPr>
        <p:spPr>
          <a:xfrm flipV="1">
            <a:off x="457200" y="228919"/>
            <a:ext cx="8229600" cy="45719"/>
          </a:xfrm>
        </p:spPr>
        <p:txBody>
          <a:bodyPr>
            <a:normAutofit fontScale="90000"/>
          </a:bodyPr>
          <a:lstStyle/>
          <a:p>
            <a:endParaRPr lang="sl-SI" dirty="0">
              <a:solidFill>
                <a:srgbClr val="003399"/>
              </a:solidFill>
            </a:endParaRPr>
          </a:p>
        </p:txBody>
      </p:sp>
      <p:sp>
        <p:nvSpPr>
          <p:cNvPr id="9" name="Ograda vsebine 8"/>
          <p:cNvSpPr>
            <a:spLocks noGrp="1"/>
          </p:cNvSpPr>
          <p:nvPr>
            <p:ph idx="1"/>
          </p:nvPr>
        </p:nvSpPr>
        <p:spPr>
          <a:xfrm>
            <a:off x="539552" y="476672"/>
            <a:ext cx="8447089" cy="6120680"/>
          </a:xfrm>
        </p:spPr>
        <p:txBody>
          <a:bodyPr>
            <a:normAutofit/>
          </a:bodyPr>
          <a:lstStyle/>
          <a:p>
            <a:pPr algn="just">
              <a:lnSpc>
                <a:spcPct val="90000"/>
              </a:lnSpc>
              <a:buFont typeface="Wingdings" panose="05000000000000000000" pitchFamily="2" charset="2"/>
              <a:buChar char="q"/>
            </a:pPr>
            <a:r>
              <a:rPr lang="sl-SI" altLang="sl-SI" sz="2000" dirty="0"/>
              <a:t>Otroci z zmernimi motnjami v duševnem razvoju:</a:t>
            </a:r>
          </a:p>
          <a:p>
            <a:pPr lvl="1" algn="just">
              <a:lnSpc>
                <a:spcPct val="90000"/>
              </a:lnSpc>
              <a:buFont typeface="Wingdings" panose="05000000000000000000" pitchFamily="2" charset="2"/>
              <a:buChar char="§"/>
            </a:pPr>
            <a:r>
              <a:rPr lang="sl-SI" altLang="sl-SI" sz="2000" dirty="0"/>
              <a:t>posamezne sposobnosti različno razvite. </a:t>
            </a:r>
          </a:p>
          <a:p>
            <a:pPr lvl="1" algn="just">
              <a:lnSpc>
                <a:spcPct val="90000"/>
              </a:lnSpc>
              <a:buFont typeface="Wingdings" panose="05000000000000000000" pitchFamily="2" charset="2"/>
              <a:buChar char="§"/>
            </a:pPr>
            <a:r>
              <a:rPr lang="sl-SI" altLang="sl-SI" sz="2000" dirty="0"/>
              <a:t>enostaven razgovor</a:t>
            </a:r>
          </a:p>
          <a:p>
            <a:pPr lvl="1" algn="just">
              <a:lnSpc>
                <a:spcPct val="90000"/>
              </a:lnSpc>
              <a:buFont typeface="Wingdings" panose="05000000000000000000" pitchFamily="2" charset="2"/>
              <a:buChar char="§"/>
            </a:pPr>
            <a:r>
              <a:rPr lang="sl-SI" altLang="sl-SI" sz="2000" dirty="0"/>
              <a:t>svoje potrebe in želje znajo sporočati</a:t>
            </a:r>
          </a:p>
          <a:p>
            <a:pPr lvl="1" algn="just">
              <a:lnSpc>
                <a:spcPct val="90000"/>
              </a:lnSpc>
              <a:buFont typeface="Wingdings" panose="05000000000000000000" pitchFamily="2" charset="2"/>
              <a:buChar char="§"/>
            </a:pPr>
            <a:r>
              <a:rPr lang="sl-SI" altLang="sl-SI" sz="2000" dirty="0"/>
              <a:t>usposobijo se za enostavna praktična dela,</a:t>
            </a:r>
          </a:p>
          <a:p>
            <a:pPr lvl="1" algn="just">
              <a:lnSpc>
                <a:spcPct val="90000"/>
              </a:lnSpc>
              <a:buFont typeface="Wingdings" panose="05000000000000000000" pitchFamily="2" charset="2"/>
              <a:buChar char="§"/>
            </a:pPr>
            <a:r>
              <a:rPr lang="sl-SI" altLang="sl-SI" sz="2000" dirty="0"/>
              <a:t>le izjemoma se usposobijo za povsem neodvisno socialno življenje</a:t>
            </a:r>
          </a:p>
          <a:p>
            <a:pPr algn="just">
              <a:lnSpc>
                <a:spcPct val="90000"/>
              </a:lnSpc>
              <a:buFont typeface="Wingdings" panose="05000000000000000000" pitchFamily="2" charset="2"/>
              <a:buChar char="§"/>
            </a:pPr>
            <a:endParaRPr lang="sl-SI" altLang="sl-SI" sz="2000" dirty="0"/>
          </a:p>
          <a:p>
            <a:pPr algn="just">
              <a:lnSpc>
                <a:spcPct val="90000"/>
              </a:lnSpc>
              <a:buFont typeface="Wingdings" panose="05000000000000000000" pitchFamily="2" charset="2"/>
              <a:buChar char="q"/>
            </a:pPr>
            <a:r>
              <a:rPr lang="sl-SI" altLang="sl-SI" sz="2000" dirty="0"/>
              <a:t>Otroci s težjimi motnjami v duševnem </a:t>
            </a:r>
            <a:r>
              <a:rPr lang="sl-SI" altLang="sl-SI" sz="2000" dirty="0" smtClean="0"/>
              <a:t>razvoju:</a:t>
            </a:r>
          </a:p>
          <a:p>
            <a:pPr algn="just">
              <a:lnSpc>
                <a:spcPct val="90000"/>
              </a:lnSpc>
              <a:buFont typeface="Wingdings" panose="05000000000000000000" pitchFamily="2" charset="2"/>
              <a:buChar char="§"/>
            </a:pPr>
            <a:r>
              <a:rPr lang="sl-SI" altLang="sl-SI" sz="2000" dirty="0" smtClean="0"/>
              <a:t>enostavna </a:t>
            </a:r>
            <a:r>
              <a:rPr lang="sl-SI" altLang="sl-SI" sz="2000" dirty="0"/>
              <a:t>opravila</a:t>
            </a:r>
          </a:p>
          <a:p>
            <a:pPr lvl="1" algn="just">
              <a:lnSpc>
                <a:spcPct val="90000"/>
              </a:lnSpc>
              <a:buFont typeface="Wingdings" panose="05000000000000000000" pitchFamily="2" charset="2"/>
              <a:buChar char="§"/>
            </a:pPr>
            <a:r>
              <a:rPr lang="sl-SI" altLang="sl-SI" sz="2000" dirty="0"/>
              <a:t> pri skrbi zase pogosto potrebujejo pomoč drugih</a:t>
            </a:r>
          </a:p>
          <a:p>
            <a:pPr lvl="1" algn="just">
              <a:lnSpc>
                <a:spcPct val="90000"/>
              </a:lnSpc>
              <a:buFont typeface="Wingdings" panose="05000000000000000000" pitchFamily="2" charset="2"/>
              <a:buChar char="§"/>
            </a:pPr>
            <a:r>
              <a:rPr lang="sl-SI" altLang="sl-SI" sz="2000" dirty="0"/>
              <a:t>razumejo enostavna sporočila </a:t>
            </a:r>
          </a:p>
          <a:p>
            <a:pPr lvl="1" algn="just">
              <a:lnSpc>
                <a:spcPct val="90000"/>
              </a:lnSpc>
              <a:buFont typeface="Wingdings" panose="05000000000000000000" pitchFamily="2" charset="2"/>
              <a:buChar char="§"/>
            </a:pPr>
            <a:r>
              <a:rPr lang="sl-SI" altLang="sl-SI" sz="2000" dirty="0"/>
              <a:t>dodatne motnje</a:t>
            </a:r>
          </a:p>
          <a:p>
            <a:pPr algn="just">
              <a:lnSpc>
                <a:spcPct val="90000"/>
              </a:lnSpc>
              <a:buFont typeface="Wingdings" panose="05000000000000000000" pitchFamily="2" charset="2"/>
              <a:buChar char="q"/>
            </a:pPr>
            <a:endParaRPr lang="sl-SI" altLang="sl-SI" sz="2000" dirty="0"/>
          </a:p>
          <a:p>
            <a:pPr algn="just">
              <a:lnSpc>
                <a:spcPct val="90000"/>
              </a:lnSpc>
              <a:buFont typeface="Wingdings" panose="05000000000000000000" pitchFamily="2" charset="2"/>
              <a:buChar char="q"/>
            </a:pPr>
            <a:r>
              <a:rPr lang="sl-SI" altLang="sl-SI" sz="2000" dirty="0"/>
              <a:t>Otroci s težkimi motnjami v duševnem razvoju:</a:t>
            </a:r>
          </a:p>
          <a:p>
            <a:pPr lvl="1" algn="just">
              <a:lnSpc>
                <a:spcPct val="90000"/>
              </a:lnSpc>
              <a:buFont typeface="Wingdings" panose="05000000000000000000" pitchFamily="2" charset="2"/>
              <a:buChar char="§"/>
            </a:pPr>
            <a:r>
              <a:rPr lang="sl-SI" altLang="sl-SI" sz="2000" dirty="0"/>
              <a:t>sodelovanje pri posameznih aktivnostih. </a:t>
            </a:r>
          </a:p>
          <a:p>
            <a:pPr lvl="1" algn="just">
              <a:lnSpc>
                <a:spcPct val="90000"/>
              </a:lnSpc>
              <a:buFont typeface="Wingdings" panose="05000000000000000000" pitchFamily="2" charset="2"/>
              <a:buChar char="§"/>
            </a:pPr>
            <a:r>
              <a:rPr lang="sl-SI" altLang="sl-SI" sz="2000" dirty="0"/>
              <a:t>stalna nega, varstvo, pomoč in vodenje </a:t>
            </a:r>
          </a:p>
          <a:p>
            <a:pPr lvl="1" algn="just">
              <a:lnSpc>
                <a:spcPct val="90000"/>
              </a:lnSpc>
              <a:buFont typeface="Wingdings" panose="05000000000000000000" pitchFamily="2" charset="2"/>
              <a:buChar char="§"/>
            </a:pPr>
            <a:r>
              <a:rPr lang="sl-SI" altLang="sl-SI" sz="2000" dirty="0"/>
              <a:t>dodatne motnje</a:t>
            </a:r>
          </a:p>
          <a:p>
            <a:pPr>
              <a:lnSpc>
                <a:spcPct val="90000"/>
              </a:lnSpc>
              <a:buFont typeface="Wingdings" panose="05000000000000000000" pitchFamily="2" charset="2"/>
              <a:buChar char="q"/>
            </a:pPr>
            <a:endParaRPr lang="sl-SI" altLang="sl-SI" sz="1800" dirty="0"/>
          </a:p>
          <a:p>
            <a:endParaRPr lang="sl-SI" dirty="0">
              <a:solidFill>
                <a:srgbClr val="003399"/>
              </a:solidFill>
            </a:endParaRPr>
          </a:p>
        </p:txBody>
      </p:sp>
    </p:spTree>
    <p:extLst>
      <p:ext uri="{BB962C8B-B14F-4D97-AF65-F5344CB8AC3E}">
        <p14:creationId xmlns:p14="http://schemas.microsoft.com/office/powerpoint/2010/main" val="33382534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2800" dirty="0"/>
              <a:t>KOGNITIVNI RAZVOJ IN </a:t>
            </a:r>
            <a:r>
              <a:rPr lang="sl-SI" sz="2800" dirty="0" smtClean="0"/>
              <a:t>ZNAČILNOSTI RAZVOJA</a:t>
            </a:r>
            <a:endParaRPr lang="sl-SI" sz="2800" dirty="0"/>
          </a:p>
        </p:txBody>
      </p:sp>
      <p:sp>
        <p:nvSpPr>
          <p:cNvPr id="3" name="Označba mesta vsebine 2"/>
          <p:cNvSpPr>
            <a:spLocks noGrp="1"/>
          </p:cNvSpPr>
          <p:nvPr>
            <p:ph idx="1"/>
          </p:nvPr>
        </p:nvSpPr>
        <p:spPr>
          <a:xfrm>
            <a:off x="457200" y="1340769"/>
            <a:ext cx="8229600" cy="4392488"/>
          </a:xfrm>
        </p:spPr>
        <p:txBody>
          <a:bodyPr>
            <a:normAutofit fontScale="92500" lnSpcReduction="10000"/>
          </a:bodyPr>
          <a:lstStyle/>
          <a:p>
            <a:pPr>
              <a:buFont typeface="Wingdings" panose="05000000000000000000" pitchFamily="2" charset="2"/>
              <a:buChar char="q"/>
            </a:pPr>
            <a:r>
              <a:rPr lang="sl-SI" altLang="sl-SI" sz="2800" dirty="0"/>
              <a:t>Zaznavanje: okvara čutil -&gt; psihične težave</a:t>
            </a:r>
          </a:p>
          <a:p>
            <a:pPr>
              <a:buFont typeface="Wingdings" panose="05000000000000000000" pitchFamily="2" charset="2"/>
              <a:buChar char="q"/>
            </a:pPr>
            <a:endParaRPr lang="sl-SI" altLang="sl-SI" sz="2800" dirty="0"/>
          </a:p>
          <a:p>
            <a:pPr>
              <a:buFont typeface="Wingdings" panose="05000000000000000000" pitchFamily="2" charset="2"/>
              <a:buChar char="q"/>
            </a:pPr>
            <a:r>
              <a:rPr lang="sl-SI" altLang="sl-SI" sz="2800" dirty="0"/>
              <a:t>Intelektualni razvoj:</a:t>
            </a:r>
          </a:p>
          <a:p>
            <a:pPr lvl="1">
              <a:buFont typeface="Wingdings" panose="05000000000000000000" pitchFamily="2" charset="2"/>
              <a:buChar char="§"/>
            </a:pPr>
            <a:r>
              <a:rPr lang="sl-SI" altLang="sl-SI" dirty="0"/>
              <a:t>Piaget: zaznavno-gibalna, predoperativna, konkretno logična, formalno logična stopnja</a:t>
            </a:r>
          </a:p>
          <a:p>
            <a:pPr lvl="1">
              <a:buFont typeface="Wingdings" panose="05000000000000000000" pitchFamily="2" charset="2"/>
              <a:buChar char="§"/>
            </a:pPr>
            <a:r>
              <a:rPr lang="sl-SI" altLang="sl-SI" dirty="0"/>
              <a:t>nadaljnji razvoj mišljenja v odraslosti</a:t>
            </a:r>
          </a:p>
          <a:p>
            <a:pPr lvl="1">
              <a:buFont typeface="Wingdings" panose="05000000000000000000" pitchFamily="2" charset="2"/>
              <a:buChar char="§"/>
            </a:pPr>
            <a:r>
              <a:rPr lang="sl-SI" altLang="sl-SI" dirty="0"/>
              <a:t>otroci z </a:t>
            </a:r>
            <a:r>
              <a:rPr lang="sl-SI" altLang="sl-SI" dirty="0" err="1"/>
              <a:t>MDR:upočasnjen</a:t>
            </a:r>
            <a:r>
              <a:rPr lang="sl-SI" altLang="sl-SI" dirty="0"/>
              <a:t> razvoj, največji napredek med 7-8 letom</a:t>
            </a:r>
          </a:p>
          <a:p>
            <a:pPr lvl="1">
              <a:buFont typeface="Wingdings" panose="05000000000000000000" pitchFamily="2" charset="2"/>
              <a:buChar char="§"/>
            </a:pPr>
            <a:r>
              <a:rPr lang="sl-SI" altLang="sl-SI" dirty="0"/>
              <a:t>odrasli z MDR: napredek tudi po 21.letu, izkušnje</a:t>
            </a:r>
          </a:p>
          <a:p>
            <a:pPr lvl="1">
              <a:buFont typeface="Wingdings" panose="05000000000000000000" pitchFamily="2" charset="2"/>
              <a:buChar char="§"/>
            </a:pPr>
            <a:r>
              <a:rPr lang="sl-SI" altLang="sl-SI" dirty="0"/>
              <a:t>upad sposobnosti: depresivnost, vedenjske težave</a:t>
            </a:r>
          </a:p>
          <a:p>
            <a:pPr lvl="1">
              <a:buFont typeface="Wingdings" panose="05000000000000000000" pitchFamily="2" charset="2"/>
              <a:buChar char="q"/>
            </a:pPr>
            <a:endParaRPr lang="sl-SI" altLang="sl-SI" sz="2000" dirty="0"/>
          </a:p>
          <a:p>
            <a:pPr lvl="1">
              <a:buFont typeface="Wingdings" panose="05000000000000000000" pitchFamily="2" charset="2"/>
              <a:buChar char="q"/>
            </a:pPr>
            <a:endParaRPr lang="sl-SI" altLang="sl-SI" sz="2000" dirty="0"/>
          </a:p>
          <a:p>
            <a:endParaRPr lang="sl-SI" dirty="0"/>
          </a:p>
        </p:txBody>
      </p:sp>
      <p:pic>
        <p:nvPicPr>
          <p:cNvPr id="4" name="Ograda vseb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0352" y="5445224"/>
            <a:ext cx="1257003" cy="1257003"/>
          </a:xfrm>
          <a:prstGeom prst="rect">
            <a:avLst/>
          </a:prstGeom>
        </p:spPr>
      </p:pic>
    </p:spTree>
    <p:extLst>
      <p:ext uri="{BB962C8B-B14F-4D97-AF65-F5344CB8AC3E}">
        <p14:creationId xmlns:p14="http://schemas.microsoft.com/office/powerpoint/2010/main" val="30453686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680</TotalTime>
  <Words>1289</Words>
  <Application>Microsoft Office PowerPoint</Application>
  <PresentationFormat>Diaprojekcija na zaslonu (4:3)</PresentationFormat>
  <Paragraphs>165</Paragraphs>
  <Slides>23</Slides>
  <Notes>0</Notes>
  <HiddenSlides>0</HiddenSlides>
  <MMClips>0</MMClips>
  <ScaleCrop>false</ScaleCrop>
  <HeadingPairs>
    <vt:vector size="6" baseType="variant">
      <vt:variant>
        <vt:lpstr>Uporabljene pisave</vt:lpstr>
      </vt:variant>
      <vt:variant>
        <vt:i4>6</vt:i4>
      </vt:variant>
      <vt:variant>
        <vt:lpstr>Tema</vt:lpstr>
      </vt:variant>
      <vt:variant>
        <vt:i4>1</vt:i4>
      </vt:variant>
      <vt:variant>
        <vt:lpstr>Naslovi diapozitivov</vt:lpstr>
      </vt:variant>
      <vt:variant>
        <vt:i4>23</vt:i4>
      </vt:variant>
    </vt:vector>
  </HeadingPairs>
  <TitlesOfParts>
    <vt:vector size="30" baseType="lpstr">
      <vt:lpstr>Arial</vt:lpstr>
      <vt:lpstr>Calibri</vt:lpstr>
      <vt:lpstr>Georgia</vt:lpstr>
      <vt:lpstr>Times New Roman</vt:lpstr>
      <vt:lpstr>Wingdings</vt:lpstr>
      <vt:lpstr>Wingdings 3</vt:lpstr>
      <vt:lpstr>Officeova tema</vt:lpstr>
      <vt:lpstr>PowerPointova predstavitev</vt:lpstr>
      <vt:lpstr>NASLOV PREDAVANJA Specifike dela z osebami z motnjo v duševnem razvoju </vt:lpstr>
      <vt:lpstr>PowerPointova predstavitev</vt:lpstr>
      <vt:lpstr>PowerPointova predstavitev</vt:lpstr>
      <vt:lpstr>POTREBE ODRASLIH OSEB (VIR: CARNABY, 2007, STR. 10)</vt:lpstr>
      <vt:lpstr>TELESNE ZNAČILNOSTI OTROK IN ODRASLIH Z MOTNJAMI V DUŠEVNEM RAZVOJU</vt:lpstr>
      <vt:lpstr>OPREDELITEV MOTENJ V DUŠEVNEM RAZVOJU </vt:lpstr>
      <vt:lpstr>PowerPointova predstavitev</vt:lpstr>
      <vt:lpstr>KOGNITIVNI RAZVOJ IN ZNAČILNOSTI RAZVOJA</vt:lpstr>
      <vt:lpstr>PowerPointova predstavitev</vt:lpstr>
      <vt:lpstr>ČUSTVENI RAZVOJ</vt:lpstr>
      <vt:lpstr>OSEBNOST</vt:lpstr>
      <vt:lpstr>SOCIALNI RAZVOJ IN RAZLIKE MED OTROKI IN ODRASLIMI </vt:lpstr>
      <vt:lpstr>SOCIALNI RAZVOJ  OSEB Z MDR V ODRASLOSTI</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PowerPointova predstavitev</dc:title>
  <dc:creator>Uporabnik</dc:creator>
  <cp:lastModifiedBy>Valerija Buzan</cp:lastModifiedBy>
  <cp:revision>28</cp:revision>
  <dcterms:created xsi:type="dcterms:W3CDTF">2016-06-03T09:26:27Z</dcterms:created>
  <dcterms:modified xsi:type="dcterms:W3CDTF">2017-09-16T21:53:01Z</dcterms:modified>
</cp:coreProperties>
</file>