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0" r:id="rId4"/>
    <p:sldId id="259" r:id="rId5"/>
    <p:sldId id="269" r:id="rId6"/>
    <p:sldId id="261" r:id="rId7"/>
    <p:sldId id="262" r:id="rId8"/>
    <p:sldId id="263" r:id="rId9"/>
    <p:sldId id="268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sl-S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>
            <a:extLst>
              <a:ext uri="{FF2B5EF4-FFF2-40B4-BE49-F238E27FC236}">
                <a16:creationId xmlns:a16="http://schemas.microsoft.com/office/drawing/2014/main" id="{4D505F5A-9CCD-42D7-A916-0CE7207CDF6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id="{E16DD5A9-45C3-4F52-8816-BB8F09636B1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13548F6-DEE3-4CA1-8644-838EF86098B6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4" name="Označba mesta stranske slike 3">
            <a:extLst>
              <a:ext uri="{FF2B5EF4-FFF2-40B4-BE49-F238E27FC236}">
                <a16:creationId xmlns:a16="http://schemas.microsoft.com/office/drawing/2014/main" id="{E2494B62-8728-4D20-A16B-A75B443DC3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značba mesta opomb 4">
            <a:extLst>
              <a:ext uri="{FF2B5EF4-FFF2-40B4-BE49-F238E27FC236}">
                <a16:creationId xmlns:a16="http://schemas.microsoft.com/office/drawing/2014/main" id="{D0FC4F94-1F05-4B02-AC39-0B180D9AF0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/>
              <a:t>Uredite sloge besedila matrice</a:t>
            </a:r>
          </a:p>
          <a:p>
            <a:pPr lvl="1"/>
            <a:r>
              <a:rPr lang="sl-SI" noProof="0"/>
              <a:t>Druga raven</a:t>
            </a:r>
          </a:p>
          <a:p>
            <a:pPr lvl="2"/>
            <a:r>
              <a:rPr lang="sl-SI" noProof="0"/>
              <a:t>Tretja raven</a:t>
            </a:r>
          </a:p>
          <a:p>
            <a:pPr lvl="3"/>
            <a:r>
              <a:rPr lang="sl-SI" noProof="0"/>
              <a:t>Četrta raven</a:t>
            </a:r>
          </a:p>
          <a:p>
            <a:pPr lvl="4"/>
            <a:r>
              <a:rPr lang="sl-SI" noProof="0"/>
              <a:t>Peta raven</a:t>
            </a:r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15AEECF2-8D07-4F7F-A414-F3D29C2F72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A9366560-1AB4-4CCC-AA59-BDCDD19BD6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CF01CE1-B1E4-4884-B8DD-8E8C25A15D1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značba mesta stranske slike 1">
            <a:extLst>
              <a:ext uri="{FF2B5EF4-FFF2-40B4-BE49-F238E27FC236}">
                <a16:creationId xmlns:a16="http://schemas.microsoft.com/office/drawing/2014/main" id="{ED318DEB-D9EE-48D0-B473-53A591AF3F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Označba mesta opomb 2">
            <a:extLst>
              <a:ext uri="{FF2B5EF4-FFF2-40B4-BE49-F238E27FC236}">
                <a16:creationId xmlns:a16="http://schemas.microsoft.com/office/drawing/2014/main" id="{17308626-5AEB-4997-A12A-139331554B7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altLang="sl-SI"/>
          </a:p>
        </p:txBody>
      </p:sp>
      <p:sp>
        <p:nvSpPr>
          <p:cNvPr id="5124" name="Označba mesta številke diapozitiva 3">
            <a:extLst>
              <a:ext uri="{FF2B5EF4-FFF2-40B4-BE49-F238E27FC236}">
                <a16:creationId xmlns:a16="http://schemas.microsoft.com/office/drawing/2014/main" id="{42CCDADD-B14F-40FB-88D0-DB87A7F99B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F9473B-49F3-43FE-8674-2FEC704A0ECB}" type="slidenum">
              <a:rPr lang="sl-SI" altLang="sl-SI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sl-SI" alt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Uredite slog podnaslova matrice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772E96A6-AB41-49E2-B759-A256226F7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DA218-9A4D-4730-94B6-932712E06AD4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6EA15A3C-E87B-4E89-9635-64B31674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622A9608-B838-45CA-B0D4-37C42418C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90698-6D7A-4B84-B7D1-B70AAF1E0F9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68023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A4B89252-2149-4A45-B8E7-0B1B3D91C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C9203-A34B-4D31-889E-1E5D46C9391A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1DACCB7E-F4B9-45E3-91ED-93EFC90B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79368581-0D21-4FA6-9C13-42A2FADD4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4675E-7941-4E7E-9A72-A549C53B3FB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9500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FA410270-FC0A-4B9F-ABA1-34F9B068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91FB3-84CC-4CF8-9196-AFA67B9EA578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BD053E2C-BCE2-4AF9-AE5A-E42C22451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5CF79D51-7F8F-48D0-A96F-3E548613E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20983-51F7-42E6-A472-DBB758FFFF7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8189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BFA7645B-D00C-4B61-A1C9-D69180BAD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30C03-D25E-4EBE-9C66-EBAE7356295C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B87BE04A-D7A3-4F4A-BDF0-BC58FFC0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CE660747-4A46-4BDB-ABFF-4A112DE15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BB2A2-0F4B-472A-B855-1D947038CD9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2004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43A2508F-1870-451C-AF39-74270900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4532F-1E93-4EC5-971C-FE6BED77A60E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6FE84405-7B85-461E-AE8D-633C6E39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1F062B0D-C591-45B7-BF11-E0CD6D08F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82EB4-0CB6-49A1-97D7-5994E3F93C6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069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datuma 3">
            <a:extLst>
              <a:ext uri="{FF2B5EF4-FFF2-40B4-BE49-F238E27FC236}">
                <a16:creationId xmlns:a16="http://schemas.microsoft.com/office/drawing/2014/main" id="{5797D3F7-18AC-4E72-BACF-8A66D3C25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60EA7-FF0B-48A2-BCF2-0512A495C36E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6" name="Ograda noge 4">
            <a:extLst>
              <a:ext uri="{FF2B5EF4-FFF2-40B4-BE49-F238E27FC236}">
                <a16:creationId xmlns:a16="http://schemas.microsoft.com/office/drawing/2014/main" id="{628A42D9-A26D-44C4-814C-DBD7480FB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>
            <a:extLst>
              <a:ext uri="{FF2B5EF4-FFF2-40B4-BE49-F238E27FC236}">
                <a16:creationId xmlns:a16="http://schemas.microsoft.com/office/drawing/2014/main" id="{928AED0A-F95E-424B-8470-41A36130F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B8958-EAA4-40AE-8F90-C1B249C5534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47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grada datuma 3">
            <a:extLst>
              <a:ext uri="{FF2B5EF4-FFF2-40B4-BE49-F238E27FC236}">
                <a16:creationId xmlns:a16="http://schemas.microsoft.com/office/drawing/2014/main" id="{22CC3656-A855-4070-A8ED-1FB6BFC9A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3DD8D-8EE0-45B1-9571-A9F68D79DE78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8" name="Ograda noge 4">
            <a:extLst>
              <a:ext uri="{FF2B5EF4-FFF2-40B4-BE49-F238E27FC236}">
                <a16:creationId xmlns:a16="http://schemas.microsoft.com/office/drawing/2014/main" id="{0EA07CD2-32E0-4CE0-815D-FFBBBFE7B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>
            <a:extLst>
              <a:ext uri="{FF2B5EF4-FFF2-40B4-BE49-F238E27FC236}">
                <a16:creationId xmlns:a16="http://schemas.microsoft.com/office/drawing/2014/main" id="{B606891A-8D4B-4CBE-BE17-4EC8153C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A2CA3-8183-4C25-82C9-CFA6587E325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8423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3" name="Ograda datuma 3">
            <a:extLst>
              <a:ext uri="{FF2B5EF4-FFF2-40B4-BE49-F238E27FC236}">
                <a16:creationId xmlns:a16="http://schemas.microsoft.com/office/drawing/2014/main" id="{9C58C3E4-CC09-4624-A0D8-8B2AAE6AC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45331-04D7-408E-B1BF-95B6F3B35B17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4" name="Ograda noge 4">
            <a:extLst>
              <a:ext uri="{FF2B5EF4-FFF2-40B4-BE49-F238E27FC236}">
                <a16:creationId xmlns:a16="http://schemas.microsoft.com/office/drawing/2014/main" id="{A212B009-EDB2-44F9-A3FA-764E6A38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>
            <a:extLst>
              <a:ext uri="{FF2B5EF4-FFF2-40B4-BE49-F238E27FC236}">
                <a16:creationId xmlns:a16="http://schemas.microsoft.com/office/drawing/2014/main" id="{55D74DD7-BCF6-454C-869E-A44D28E97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2438-00EC-409C-AE24-02D8759880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7350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>
            <a:extLst>
              <a:ext uri="{FF2B5EF4-FFF2-40B4-BE49-F238E27FC236}">
                <a16:creationId xmlns:a16="http://schemas.microsoft.com/office/drawing/2014/main" id="{D2F69378-4EF3-4D5F-8513-17E5131A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CA1C8-507C-47C6-A523-52774BA3C798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3" name="Ograda noge 4">
            <a:extLst>
              <a:ext uri="{FF2B5EF4-FFF2-40B4-BE49-F238E27FC236}">
                <a16:creationId xmlns:a16="http://schemas.microsoft.com/office/drawing/2014/main" id="{D578383C-AFA4-4B87-A294-CCC10EAE6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>
            <a:extLst>
              <a:ext uri="{FF2B5EF4-FFF2-40B4-BE49-F238E27FC236}">
                <a16:creationId xmlns:a16="http://schemas.microsoft.com/office/drawing/2014/main" id="{CBA2EDAB-D627-458F-9E58-924FE93D4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7CCE5-0044-4E5B-B6CF-453CD4C3265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5608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>
            <a:extLst>
              <a:ext uri="{FF2B5EF4-FFF2-40B4-BE49-F238E27FC236}">
                <a16:creationId xmlns:a16="http://schemas.microsoft.com/office/drawing/2014/main" id="{629FBDE6-C584-40C7-A82E-5D1713F29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CFA75-C262-4594-BA47-DECE268B3C28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6" name="Ograda noge 4">
            <a:extLst>
              <a:ext uri="{FF2B5EF4-FFF2-40B4-BE49-F238E27FC236}">
                <a16:creationId xmlns:a16="http://schemas.microsoft.com/office/drawing/2014/main" id="{F900EB00-A31E-4A20-9FA8-CC8B97BE8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>
            <a:extLst>
              <a:ext uri="{FF2B5EF4-FFF2-40B4-BE49-F238E27FC236}">
                <a16:creationId xmlns:a16="http://schemas.microsoft.com/office/drawing/2014/main" id="{90F13D34-3B2A-477A-853B-0D3E62F8D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C051F-C480-4D66-B51B-531CEF95E40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121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grada datuma 3">
            <a:extLst>
              <a:ext uri="{FF2B5EF4-FFF2-40B4-BE49-F238E27FC236}">
                <a16:creationId xmlns:a16="http://schemas.microsoft.com/office/drawing/2014/main" id="{94B020FA-E603-4120-98AA-79ADBA23D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FBC06-8AB1-4315-A329-87080956672D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6" name="Ograda noge 4">
            <a:extLst>
              <a:ext uri="{FF2B5EF4-FFF2-40B4-BE49-F238E27FC236}">
                <a16:creationId xmlns:a16="http://schemas.microsoft.com/office/drawing/2014/main" id="{1ED2F6D6-96ED-42E5-A026-F0B8A3BB4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>
            <a:extLst>
              <a:ext uri="{FF2B5EF4-FFF2-40B4-BE49-F238E27FC236}">
                <a16:creationId xmlns:a16="http://schemas.microsoft.com/office/drawing/2014/main" id="{7CE65696-3841-45AC-972F-54D0D9539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47723-1081-46BA-9A06-5E736B6C2CB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5170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>
            <a:extLst>
              <a:ext uri="{FF2B5EF4-FFF2-40B4-BE49-F238E27FC236}">
                <a16:creationId xmlns:a16="http://schemas.microsoft.com/office/drawing/2014/main" id="{2AE2BC26-8858-4092-B302-95C6E11D6E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Uredite slog naslova matrice</a:t>
            </a:r>
          </a:p>
        </p:txBody>
      </p:sp>
      <p:sp>
        <p:nvSpPr>
          <p:cNvPr id="1027" name="Ograda besedila 2">
            <a:extLst>
              <a:ext uri="{FF2B5EF4-FFF2-40B4-BE49-F238E27FC236}">
                <a16:creationId xmlns:a16="http://schemas.microsoft.com/office/drawing/2014/main" id="{325F0601-6C35-495C-AD8E-6B46FDCD80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altLang="sl-SI"/>
              <a:t>Uredite sloge besedila matrice</a:t>
            </a:r>
          </a:p>
          <a:p>
            <a:pPr lvl="1"/>
            <a:r>
              <a:rPr lang="sl-SI" altLang="sl-SI"/>
              <a:t>Druga raven</a:t>
            </a:r>
          </a:p>
          <a:p>
            <a:pPr lvl="2"/>
            <a:r>
              <a:rPr lang="sl-SI" altLang="sl-SI"/>
              <a:t>Tretja raven</a:t>
            </a:r>
          </a:p>
          <a:p>
            <a:pPr lvl="3"/>
            <a:r>
              <a:rPr lang="sl-SI" altLang="sl-SI"/>
              <a:t>Četrta raven</a:t>
            </a:r>
          </a:p>
          <a:p>
            <a:pPr lvl="4"/>
            <a:r>
              <a:rPr lang="sl-SI" altLang="sl-SI"/>
              <a:t>Peta raven</a:t>
            </a:r>
          </a:p>
        </p:txBody>
      </p:sp>
      <p:sp>
        <p:nvSpPr>
          <p:cNvPr id="4" name="Ograda datuma 3">
            <a:extLst>
              <a:ext uri="{FF2B5EF4-FFF2-40B4-BE49-F238E27FC236}">
                <a16:creationId xmlns:a16="http://schemas.microsoft.com/office/drawing/2014/main" id="{0AD26755-4866-4933-9F31-7CCFB1C38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941729-193C-48B2-9623-0DC164EEE213}" type="datetimeFigureOut">
              <a:rPr lang="sl-SI"/>
              <a:pPr>
                <a:defRPr/>
              </a:pPr>
              <a:t>15.9.2017</a:t>
            </a:fld>
            <a:endParaRPr lang="sl-SI"/>
          </a:p>
        </p:txBody>
      </p:sp>
      <p:sp>
        <p:nvSpPr>
          <p:cNvPr id="5" name="Ograda noge 4">
            <a:extLst>
              <a:ext uri="{FF2B5EF4-FFF2-40B4-BE49-F238E27FC236}">
                <a16:creationId xmlns:a16="http://schemas.microsoft.com/office/drawing/2014/main" id="{C142ADAC-5DCA-459E-BC74-3EF954E88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>
            <a:extLst>
              <a:ext uri="{FF2B5EF4-FFF2-40B4-BE49-F238E27FC236}">
                <a16:creationId xmlns:a16="http://schemas.microsoft.com/office/drawing/2014/main" id="{3453DCA2-DB75-4103-9F9B-482E26428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7E426A-62D1-49CB-B6D4-830B4B286F6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ljeZBesedilom 3">
            <a:extLst>
              <a:ext uri="{FF2B5EF4-FFF2-40B4-BE49-F238E27FC236}">
                <a16:creationId xmlns:a16="http://schemas.microsoft.com/office/drawing/2014/main" id="{28973229-B2F4-4405-B90D-43BB8769E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381750"/>
            <a:ext cx="8712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sl-SI" altLang="sl-SI" i="1"/>
              <a:t>Projekt sofinancirata Republika Slovenija in Evropska unija iz Evropskega socialnega sklada.</a:t>
            </a:r>
          </a:p>
        </p:txBody>
      </p:sp>
      <p:pic>
        <p:nvPicPr>
          <p:cNvPr id="3075" name="Picture 3" descr="C:\Users\Uporabnik\Desktop\MOJCA\VKLJUČUJEMO IN AKTIVIRAMO!\Logotipi\VkljucujemoInAktiviramo_znak_barven_stopnicast.png">
            <a:extLst>
              <a:ext uri="{FF2B5EF4-FFF2-40B4-BE49-F238E27FC236}">
                <a16:creationId xmlns:a16="http://schemas.microsoft.com/office/drawing/2014/main" id="{08D3CA5B-FE54-49CA-B65C-43162F9E6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15888"/>
            <a:ext cx="6265863" cy="626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Podnaslov 2">
            <a:extLst>
              <a:ext uri="{FF2B5EF4-FFF2-40B4-BE49-F238E27FC236}">
                <a16:creationId xmlns:a16="http://schemas.microsoft.com/office/drawing/2014/main" id="{166D2EA4-4E78-4868-A0A6-C6A5AE9B82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850" y="549275"/>
            <a:ext cx="5976938" cy="4006850"/>
          </a:xfrm>
        </p:spPr>
        <p:txBody>
          <a:bodyPr/>
          <a:lstStyle/>
          <a:p>
            <a:pPr algn="l"/>
            <a:r>
              <a:rPr lang="sl-SI" altLang="sl-SI" sz="4000" b="1">
                <a:solidFill>
                  <a:srgbClr val="003399"/>
                </a:solidFill>
              </a:rPr>
              <a:t>SEMINAR </a:t>
            </a:r>
          </a:p>
          <a:p>
            <a:pPr algn="l"/>
            <a:r>
              <a:rPr lang="sl-SI" altLang="sl-SI" sz="4000" b="1">
                <a:solidFill>
                  <a:srgbClr val="003399"/>
                </a:solidFill>
              </a:rPr>
              <a:t>ZA MENTORJE</a:t>
            </a:r>
          </a:p>
          <a:p>
            <a:pPr algn="l"/>
            <a:r>
              <a:rPr lang="sl-SI" altLang="sl-SI" sz="4000" b="1">
                <a:solidFill>
                  <a:srgbClr val="003399"/>
                </a:solidFill>
              </a:rPr>
              <a:t>18. in 19. 9. 2017</a:t>
            </a:r>
          </a:p>
          <a:p>
            <a:pPr algn="l"/>
            <a:r>
              <a:rPr lang="sl-SI" altLang="sl-SI" sz="3300" b="1">
                <a:solidFill>
                  <a:srgbClr val="003399"/>
                </a:solidFill>
              </a:rPr>
              <a:t> </a:t>
            </a:r>
          </a:p>
          <a:p>
            <a:pPr algn="l"/>
            <a:r>
              <a:rPr lang="sl-SI" altLang="sl-SI" sz="3300" b="1">
                <a:solidFill>
                  <a:srgbClr val="003399"/>
                </a:solidFill>
              </a:rPr>
              <a:t>Hotel Adria Ankaran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slov 1">
            <a:extLst>
              <a:ext uri="{FF2B5EF4-FFF2-40B4-BE49-F238E27FC236}">
                <a16:creationId xmlns:a16="http://schemas.microsoft.com/office/drawing/2014/main" id="{5DE2EB4C-29F1-40A1-B0F2-54E1BA69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052513"/>
            <a:ext cx="8229600" cy="1143000"/>
          </a:xfrm>
        </p:spPr>
        <p:txBody>
          <a:bodyPr/>
          <a:lstStyle/>
          <a:p>
            <a:r>
              <a:rPr lang="sl-SI" altLang="sl-SI"/>
              <a:t>Pravice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13771B40-FBE1-47A3-BB82-E47FD19E7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813" y="2676525"/>
            <a:ext cx="6396037" cy="34464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do samoodločanja.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do sodelovanja.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do izbire.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do učenja iz lastnih napak.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si premisliti.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ohraniti nadzor.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Pravica do sporočanja in sporazumevanja ki jim najbolj ustreza.</a:t>
            </a:r>
          </a:p>
          <a:p>
            <a:pPr fontAlgn="auto">
              <a:spcAft>
                <a:spcPts val="0"/>
              </a:spcAft>
              <a:defRPr/>
            </a:pPr>
            <a:endParaRPr lang="sl-SI" dirty="0"/>
          </a:p>
        </p:txBody>
      </p:sp>
      <p:pic>
        <p:nvPicPr>
          <p:cNvPr id="13316" name="Ograda vsebine 5">
            <a:extLst>
              <a:ext uri="{FF2B5EF4-FFF2-40B4-BE49-F238E27FC236}">
                <a16:creationId xmlns:a16="http://schemas.microsoft.com/office/drawing/2014/main" id="{082F4303-B84A-41B9-B888-14231BE19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97513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>
            <a:extLst>
              <a:ext uri="{FF2B5EF4-FFF2-40B4-BE49-F238E27FC236}">
                <a16:creationId xmlns:a16="http://schemas.microsoft.com/office/drawing/2014/main" id="{A23FC4D0-2C2A-4DBE-8343-C2897E5E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>
                <a:solidFill>
                  <a:srgbClr val="003399"/>
                </a:solidFill>
              </a:rPr>
              <a:t>Načela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37B1C822-AC3B-4605-BD16-7A80283B7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9213" y="1196975"/>
            <a:ext cx="6373812" cy="29797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Zaupnost.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Participacija.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Zagotavljanje vpliva.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Izbira.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Proslavljanje dosežkov.</a:t>
            </a:r>
          </a:p>
        </p:txBody>
      </p:sp>
      <p:pic>
        <p:nvPicPr>
          <p:cNvPr id="14340" name="Ograda vsebine 5">
            <a:extLst>
              <a:ext uri="{FF2B5EF4-FFF2-40B4-BE49-F238E27FC236}">
                <a16:creationId xmlns:a16="http://schemas.microsoft.com/office/drawing/2014/main" id="{C2ADFAC9-C0C9-42EA-A55C-8370C53FA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>
            <a:extLst>
              <a:ext uri="{FF2B5EF4-FFF2-40B4-BE49-F238E27FC236}">
                <a16:creationId xmlns:a16="http://schemas.microsoft.com/office/drawing/2014/main" id="{BE723A55-4B18-4CBC-9342-86CFDB69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altLang="sl-SI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34BDD7A-CC09-4A5B-AC02-A1DFDDA30FA7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»Vsi živimo s ciljem, da bi bili srečni; naša življenja so zelo različna, pa vendar zelo ista.« Ana Frank</a:t>
            </a: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l-SI" dirty="0"/>
          </a:p>
          <a:p>
            <a:pPr fontAlgn="auto">
              <a:spcAft>
                <a:spcPts val="0"/>
              </a:spcAft>
              <a:defRPr/>
            </a:pPr>
            <a:endParaRPr lang="sl-SI" dirty="0"/>
          </a:p>
        </p:txBody>
      </p:sp>
      <p:pic>
        <p:nvPicPr>
          <p:cNvPr id="15364" name="Ograda vsebine 5">
            <a:extLst>
              <a:ext uri="{FF2B5EF4-FFF2-40B4-BE49-F238E27FC236}">
                <a16:creationId xmlns:a16="http://schemas.microsoft.com/office/drawing/2014/main" id="{235B72D5-2381-4385-A839-1C019704D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Slika 4">
            <a:extLst>
              <a:ext uri="{FF2B5EF4-FFF2-40B4-BE49-F238E27FC236}">
                <a16:creationId xmlns:a16="http://schemas.microsoft.com/office/drawing/2014/main" id="{C38E3869-03BF-4069-90DB-6E25F6547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06563"/>
            <a:ext cx="40322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Slika 4">
            <a:extLst>
              <a:ext uri="{FF2B5EF4-FFF2-40B4-BE49-F238E27FC236}">
                <a16:creationId xmlns:a16="http://schemas.microsoft.com/office/drawing/2014/main" id="{784831B8-DD92-4EF1-862F-AA7CDA9BEC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5549900"/>
            <a:ext cx="9159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22AD54F2-37F1-43D1-9266-C489063D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844675"/>
            <a:ext cx="8229600" cy="29527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sz="5400" dirty="0" err="1">
                <a:solidFill>
                  <a:srgbClr val="003399"/>
                </a:solidFill>
              </a:rPr>
              <a:t>Destigmatizacija</a:t>
            </a:r>
            <a:r>
              <a:rPr lang="sl-SI" sz="5400" dirty="0">
                <a:solidFill>
                  <a:srgbClr val="003399"/>
                </a:solidFill>
              </a:rPr>
              <a:t> ljudi s težavami v duševnem zdravju</a:t>
            </a:r>
            <a:br>
              <a:rPr lang="sl-SI" dirty="0"/>
            </a:br>
            <a:endParaRPr lang="sl-SI" dirty="0"/>
          </a:p>
        </p:txBody>
      </p:sp>
      <p:sp>
        <p:nvSpPr>
          <p:cNvPr id="4100" name="Ograda vsebine 2">
            <a:extLst>
              <a:ext uri="{FF2B5EF4-FFF2-40B4-BE49-F238E27FC236}">
                <a16:creationId xmlns:a16="http://schemas.microsoft.com/office/drawing/2014/main" id="{365C11C1-DE22-4678-8E61-0C44EB47D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97425"/>
            <a:ext cx="8229600" cy="1328738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sl-SI" altLang="sl-SI" sz="2000">
                <a:solidFill>
                  <a:srgbClr val="003399"/>
                </a:solidFill>
              </a:rPr>
              <a:t>Andreja Vučak, Tilen Recko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sl-SI" altLang="sl-SI" sz="2000" i="1">
                <a:solidFill>
                  <a:srgbClr val="003399"/>
                </a:solidFill>
              </a:rPr>
              <a:t>(Društvo Altra – odbor za novosti v duševnem zdravju) </a:t>
            </a:r>
          </a:p>
        </p:txBody>
      </p:sp>
      <p:pic>
        <p:nvPicPr>
          <p:cNvPr id="4101" name="Picture 2" descr="C:\Users\Uporabnik\Desktop\MOJCA\VKLJUČUJEMO IN AKTIVIRAMO!\Logotipi\VkljucujemoInAktiviramo_znak_barven_dolg (1).png">
            <a:extLst>
              <a:ext uri="{FF2B5EF4-FFF2-40B4-BE49-F238E27FC236}">
                <a16:creationId xmlns:a16="http://schemas.microsoft.com/office/drawing/2014/main" id="{8B4D18AC-B1A9-4FC9-A35F-9DAC5668C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slov 1">
            <a:extLst>
              <a:ext uri="{FF2B5EF4-FFF2-40B4-BE49-F238E27FC236}">
                <a16:creationId xmlns:a16="http://schemas.microsoft.com/office/drawing/2014/main" id="{AB9677A1-81B0-4919-A3EB-9FA3DCD76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>
                <a:solidFill>
                  <a:srgbClr val="003399"/>
                </a:solidFill>
              </a:rPr>
              <a:t>Društvo Altra</a:t>
            </a:r>
          </a:p>
        </p:txBody>
      </p:sp>
      <p:sp>
        <p:nvSpPr>
          <p:cNvPr id="3" name="Ograda vsebine 2">
            <a:extLst>
              <a:ext uri="{FF2B5EF4-FFF2-40B4-BE49-F238E27FC236}">
                <a16:creationId xmlns:a16="http://schemas.microsoft.com/office/drawing/2014/main" id="{C0E2BC93-4DF2-41ED-AA05-FB6084826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8400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Najstarejša nevladna organizacija s področja duševnega zdravja v Sloveniji.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Naslednica Odbora za družbeno zaščito norosti.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Odbor nastal leta 1987, civilna pobuda, ki poudarja de-</a:t>
            </a:r>
            <a:r>
              <a:rPr lang="sl-SI" dirty="0" err="1">
                <a:solidFill>
                  <a:srgbClr val="003399"/>
                </a:solidFill>
              </a:rPr>
              <a:t>tabuizacijo</a:t>
            </a:r>
            <a:r>
              <a:rPr lang="sl-SI" dirty="0">
                <a:solidFill>
                  <a:srgbClr val="003399"/>
                </a:solidFill>
              </a:rPr>
              <a:t>, </a:t>
            </a:r>
            <a:r>
              <a:rPr lang="sl-SI" dirty="0" err="1">
                <a:solidFill>
                  <a:srgbClr val="003399"/>
                </a:solidFill>
              </a:rPr>
              <a:t>destigmatizacijo</a:t>
            </a:r>
            <a:r>
              <a:rPr lang="sl-SI" dirty="0">
                <a:solidFill>
                  <a:srgbClr val="003399"/>
                </a:solidFill>
              </a:rPr>
              <a:t> težav v duševnem zdravju. 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Iz te pobude nastane prva stanovanjska skupina.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Programi: dnevni center, stanovanjske skupine, svetovalnica, zagovorništvo in drugo</a:t>
            </a: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</p:txBody>
      </p:sp>
      <p:pic>
        <p:nvPicPr>
          <p:cNvPr id="6148" name="Ograda vsebine 5">
            <a:extLst>
              <a:ext uri="{FF2B5EF4-FFF2-40B4-BE49-F238E27FC236}">
                <a16:creationId xmlns:a16="http://schemas.microsoft.com/office/drawing/2014/main" id="{BF729A86-BF5D-45C8-B3E7-ED2FC1CAE5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grada vsebine 8">
            <a:extLst>
              <a:ext uri="{FF2B5EF4-FFF2-40B4-BE49-F238E27FC236}">
                <a16:creationId xmlns:a16="http://schemas.microsoft.com/office/drawing/2014/main" id="{AB5B46DD-2F52-4F88-84CB-3CBEF8110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7813"/>
            <a:ext cx="8229600" cy="4525962"/>
          </a:xfr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Stigma je razpoznavni znak, ki vzpostavlja mejo med stigmatiziranimi osebami in drugimi, s pripisovanjem negativnih lastnosti stigmatiziranim osebam. 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Številne bolezni, ne le duševne, so stigmatizirane predvsem zato, ker predstavljajo neskladnost s socialno normo. 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Stigmatizacija pogosto vodi k podcenjevanju.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O osebah s težavami v duševnem zdravju, o njihovih težavah in izzivih, s katerimi se dnevno soočajo v svojem življenju sami in vsi, ki z njimi sodelujejo, se še vedno premalo govori.</a:t>
            </a:r>
          </a:p>
        </p:txBody>
      </p:sp>
      <p:pic>
        <p:nvPicPr>
          <p:cNvPr id="7171" name="Ograda vsebine 5">
            <a:extLst>
              <a:ext uri="{FF2B5EF4-FFF2-40B4-BE49-F238E27FC236}">
                <a16:creationId xmlns:a16="http://schemas.microsoft.com/office/drawing/2014/main" id="{7A10B76D-E11D-471C-ACD3-A1B714725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Naslov 1">
            <a:extLst>
              <a:ext uri="{FF2B5EF4-FFF2-40B4-BE49-F238E27FC236}">
                <a16:creationId xmlns:a16="http://schemas.microsoft.com/office/drawing/2014/main" id="{D500203F-FF4D-43CF-AC0D-D2D0CAD59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altLang="sl-SI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>
            <a:extLst>
              <a:ext uri="{FF2B5EF4-FFF2-40B4-BE49-F238E27FC236}">
                <a16:creationId xmlns:a16="http://schemas.microsoft.com/office/drawing/2014/main" id="{18B54168-23CC-4743-9597-C338646C0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altLang="sl-SI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D956865-258D-4586-BD31-93E9710B6995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Ljudje s težavami v duševnem zdravju NISO nevarni.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Ljudje s težavami v duševnem zdravju so del naših življenj.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Ljudje s težavami v duševnem zdravju imajo enake intelektualne sposobnosti kot ostali (te so sicer lahko okrnjene zaradi zdravil).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Ljudje s težavami v duševnem zdravju so sposobni sodelovati in bodo sodelovali v aktivnostih, če jih bodo le-te zanimale.</a:t>
            </a: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</p:txBody>
      </p:sp>
      <p:pic>
        <p:nvPicPr>
          <p:cNvPr id="8196" name="Ograda vsebine 5">
            <a:extLst>
              <a:ext uri="{FF2B5EF4-FFF2-40B4-BE49-F238E27FC236}">
                <a16:creationId xmlns:a16="http://schemas.microsoft.com/office/drawing/2014/main" id="{D730DF06-F1E8-4FD6-AA5F-A4A25502F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>
            <a:extLst>
              <a:ext uri="{FF2B5EF4-FFF2-40B4-BE49-F238E27FC236}">
                <a16:creationId xmlns:a16="http://schemas.microsoft.com/office/drawing/2014/main" id="{ECEA5362-C607-412C-84CB-3F636D735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>
                <a:solidFill>
                  <a:srgbClr val="003399"/>
                </a:solidFill>
              </a:rPr>
              <a:t>Duševno zdravje 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98A6587D-E066-4849-AEDF-E750F86E4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sz="2400" dirty="0">
                <a:solidFill>
                  <a:srgbClr val="003399"/>
                </a:solidFill>
                <a:latin typeface="+mj-lt"/>
              </a:rPr>
              <a:t>Več kot 300 milijonov ljudi na svetu trpi za depresijo, več kot 21 milijonov za shizofrenijo, okoli 800.000 ljudi letno naredi samomor.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2400" dirty="0">
                <a:solidFill>
                  <a:srgbClr val="003399"/>
                </a:solidFill>
                <a:latin typeface="+mj-lt"/>
              </a:rPr>
              <a:t>Med 35 in 50% ljudi s težavami v duševnem zdravju ne bo nikoli deležna pomoči (v manj razvitih državah med 76 in 85%).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2400" dirty="0">
                <a:solidFill>
                  <a:srgbClr val="003399"/>
                </a:solidFill>
                <a:latin typeface="+mj-lt"/>
              </a:rPr>
              <a:t>Duševno zdravje določa naš način spopadanja s težkimi življenjskimi situacijami, zaznamuje odnose, ne le do drugih, ampak tudi do nas samih. 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2400" dirty="0">
                <a:solidFill>
                  <a:srgbClr val="003399"/>
                </a:solidFill>
                <a:latin typeface="+mj-lt"/>
              </a:rPr>
              <a:t>Poudariti velja, da sta telesno in duševno zdravje povezana in močno vplivata eden na drugega.</a:t>
            </a:r>
          </a:p>
          <a:p>
            <a:pPr fontAlgn="auto">
              <a:spcAft>
                <a:spcPts val="0"/>
              </a:spcAft>
              <a:defRPr/>
            </a:pPr>
            <a:endParaRPr lang="sl-SI" sz="1700" dirty="0">
              <a:solidFill>
                <a:srgbClr val="003399"/>
              </a:solidFill>
              <a:latin typeface="Arial" charset="0"/>
            </a:endParaRPr>
          </a:p>
        </p:txBody>
      </p:sp>
      <p:pic>
        <p:nvPicPr>
          <p:cNvPr id="9220" name="Ograda vsebine 5">
            <a:extLst>
              <a:ext uri="{FF2B5EF4-FFF2-40B4-BE49-F238E27FC236}">
                <a16:creationId xmlns:a16="http://schemas.microsoft.com/office/drawing/2014/main" id="{B092637F-7C3E-4950-9451-D8688208BF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>
            <a:extLst>
              <a:ext uri="{FF2B5EF4-FFF2-40B4-BE49-F238E27FC236}">
                <a16:creationId xmlns:a16="http://schemas.microsoft.com/office/drawing/2014/main" id="{89F47133-0D8B-4840-90B9-171018793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>
                <a:solidFill>
                  <a:srgbClr val="003399"/>
                </a:solidFill>
              </a:rPr>
              <a:t>Težave v duševnem zdravju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8BEFDA9-6199-4759-9760-E1B563D91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7813"/>
            <a:ext cx="8229600" cy="45259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Dobro duševno zdravje pomeni, da imamo sposobnost da se spopadamo z vsakodnevnimi situacijami.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Različne življenjske okoliščine so nekaterim ljudem to sposobnost okrnile.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Kadar se oseba težko sooča s težavami, ima težave s samopodobo, s spanjem ipd. govorimo o težavah v duševnem zdravju.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Težave v duševnem zdravju/duševne bolezni se lahko zgodijo komurkoli, saj se vsi soočamo s hudimi stresnimi situacijami in življenjskimi krizami.</a:t>
            </a:r>
          </a:p>
          <a:p>
            <a:pPr fontAlgn="auto">
              <a:spcAft>
                <a:spcPts val="0"/>
              </a:spcAft>
              <a:defRPr/>
            </a:pPr>
            <a:endParaRPr lang="sl-SI" dirty="0"/>
          </a:p>
        </p:txBody>
      </p:sp>
      <p:pic>
        <p:nvPicPr>
          <p:cNvPr id="10244" name="Ograda vsebine 5">
            <a:extLst>
              <a:ext uri="{FF2B5EF4-FFF2-40B4-BE49-F238E27FC236}">
                <a16:creationId xmlns:a16="http://schemas.microsoft.com/office/drawing/2014/main" id="{40261584-C0C8-4295-AD55-2177D1EBF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544512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>
            <a:extLst>
              <a:ext uri="{FF2B5EF4-FFF2-40B4-BE49-F238E27FC236}">
                <a16:creationId xmlns:a16="http://schemas.microsoft.com/office/drawing/2014/main" id="{147A211F-7A36-4C34-880D-5EDEDD10B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13" y="457200"/>
            <a:ext cx="8229600" cy="1143000"/>
          </a:xfrm>
        </p:spPr>
        <p:txBody>
          <a:bodyPr/>
          <a:lstStyle/>
          <a:p>
            <a:r>
              <a:rPr lang="sl-SI" altLang="sl-SI">
                <a:solidFill>
                  <a:schemeClr val="bg1"/>
                </a:solidFill>
              </a:rPr>
              <a:t>Praktični napotki za delo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FFE8872F-E842-48BD-83EB-E0936B8069C6}"/>
              </a:ext>
            </a:extLst>
          </p:cNvPr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4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Informirajte se o težavah v duševnem zdravju. 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Izogibajte se posploševanja in stigmatiziranja.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Osredotočite se na spretnosti in sposobnosti udeležencev.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Bodite spoštljivi.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Uravnotežite fleksibilnost in odločnost, postavljajte meje.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Spodbujajte sodelovanje in prevzemanje odgovornosti.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Ravnajte z udeleženci kot z odraslimi osebami, ki imajo omejitve in sposobnosti, ne osredotočajte se na njihovo bolezen.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Spoštujte dogovore.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Spoštujte realnosti udeležencev.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Ne jemljite stvari osebno in bodite potrpežljivi.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Spoštujte individualnost in raznolikost v skupini.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sz="4200" dirty="0">
                <a:solidFill>
                  <a:srgbClr val="003399"/>
                </a:solidFill>
              </a:rPr>
              <a:t>Bodite prijateljski, optimistični.</a:t>
            </a:r>
          </a:p>
          <a:p>
            <a:pPr fontAlgn="auto">
              <a:spcAft>
                <a:spcPts val="0"/>
              </a:spcAft>
              <a:defRPr/>
            </a:pPr>
            <a:endParaRPr lang="sl-SI" dirty="0">
              <a:solidFill>
                <a:srgbClr val="003399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l-SI" sz="4500" dirty="0">
                <a:solidFill>
                  <a:srgbClr val="003399"/>
                </a:solidFill>
              </a:rPr>
              <a:t>Predvsem pa se zavedajte, da ni enega načina za delo z ljudmi, ki imajo težave v duševnem zdravju, kako boste sodelovali bo odvisno od vas in od udeležencev s katerimi boste delali!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l-SI" dirty="0"/>
          </a:p>
        </p:txBody>
      </p:sp>
      <p:pic>
        <p:nvPicPr>
          <p:cNvPr id="11268" name="Ograda vsebine 5">
            <a:extLst>
              <a:ext uri="{FF2B5EF4-FFF2-40B4-BE49-F238E27FC236}">
                <a16:creationId xmlns:a16="http://schemas.microsoft.com/office/drawing/2014/main" id="{AB861B75-139F-4136-B1B2-65A07D5BA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578475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>
            <a:extLst>
              <a:ext uri="{FF2B5EF4-FFF2-40B4-BE49-F238E27FC236}">
                <a16:creationId xmlns:a16="http://schemas.microsoft.com/office/drawing/2014/main" id="{32CFFD82-FB89-4326-8410-2E5EF83A9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63" y="115888"/>
            <a:ext cx="8229600" cy="1143000"/>
          </a:xfrm>
        </p:spPr>
        <p:txBody>
          <a:bodyPr/>
          <a:lstStyle/>
          <a:p>
            <a:r>
              <a:rPr lang="sl-SI" altLang="sl-SI"/>
              <a:t>Praktični napotki česa NE početi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23017FD7-2FDF-4845-A9F2-ED328A06C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708275"/>
            <a:ext cx="6140450" cy="3816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Ne vstopajte v odnose s strahom in prepričanjem, da „se bo nekaj zgodilo“.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Ne bodite pokroviteljski.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Ne prepirajte se.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Ne izogibajte se.</a:t>
            </a:r>
          </a:p>
          <a:p>
            <a:pPr fontAlgn="auto">
              <a:spcAft>
                <a:spcPts val="0"/>
              </a:spcAft>
              <a:defRPr/>
            </a:pPr>
            <a:r>
              <a:rPr lang="sl-SI" dirty="0">
                <a:solidFill>
                  <a:srgbClr val="003399"/>
                </a:solidFill>
              </a:rPr>
              <a:t>Ne govorite jim, da „bo bolje“.</a:t>
            </a:r>
          </a:p>
          <a:p>
            <a:pPr fontAlgn="auto">
              <a:spcAft>
                <a:spcPts val="0"/>
              </a:spcAft>
              <a:defRPr/>
            </a:pPr>
            <a:endParaRPr lang="sl-SI" dirty="0"/>
          </a:p>
          <a:p>
            <a:pPr fontAlgn="auto">
              <a:spcAft>
                <a:spcPts val="0"/>
              </a:spcAft>
              <a:defRPr/>
            </a:pPr>
            <a:endParaRPr lang="sl-SI" dirty="0"/>
          </a:p>
        </p:txBody>
      </p:sp>
      <p:pic>
        <p:nvPicPr>
          <p:cNvPr id="12292" name="Ograda vsebine 5">
            <a:extLst>
              <a:ext uri="{FF2B5EF4-FFF2-40B4-BE49-F238E27FC236}">
                <a16:creationId xmlns:a16="http://schemas.microsoft.com/office/drawing/2014/main" id="{61F11F2F-E716-4A3A-8CE0-3172E7C93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497513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670</Words>
  <Application>Microsoft Office PowerPoint</Application>
  <PresentationFormat>Diaprojekcija na zaslonu (4:3)</PresentationFormat>
  <Paragraphs>82</Paragraphs>
  <Slides>12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5" baseType="lpstr">
      <vt:lpstr>Calibri</vt:lpstr>
      <vt:lpstr>Arial</vt:lpstr>
      <vt:lpstr>Officeova tema</vt:lpstr>
      <vt:lpstr>PowerPointova predstavitev</vt:lpstr>
      <vt:lpstr>Destigmatizacija ljudi s težavami v duševnem zdravju </vt:lpstr>
      <vt:lpstr>Društvo Altra</vt:lpstr>
      <vt:lpstr>PowerPointova predstavitev</vt:lpstr>
      <vt:lpstr>PowerPointova predstavitev</vt:lpstr>
      <vt:lpstr>Duševno zdravje </vt:lpstr>
      <vt:lpstr>Težave v duševnem zdravju</vt:lpstr>
      <vt:lpstr>Praktični napotki za delo</vt:lpstr>
      <vt:lpstr>Praktični napotki česa NE početi</vt:lpstr>
      <vt:lpstr>Pravice</vt:lpstr>
      <vt:lpstr>Načela</vt:lpstr>
      <vt:lpstr>PowerPointova predstavitev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Uporabnik</dc:creator>
  <cp:lastModifiedBy>Mojca Bergan Dražetić</cp:lastModifiedBy>
  <cp:revision>38</cp:revision>
  <dcterms:created xsi:type="dcterms:W3CDTF">2016-06-03T09:26:27Z</dcterms:created>
  <dcterms:modified xsi:type="dcterms:W3CDTF">2017-09-15T08:24:22Z</dcterms:modified>
</cp:coreProperties>
</file>