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71" r:id="rId3"/>
    <p:sldId id="261" r:id="rId4"/>
    <p:sldId id="269" r:id="rId5"/>
    <p:sldId id="272" r:id="rId6"/>
    <p:sldId id="258" r:id="rId7"/>
    <p:sldId id="259" r:id="rId8"/>
    <p:sldId id="260" r:id="rId9"/>
    <p:sldId id="268" r:id="rId10"/>
    <p:sldId id="267" r:id="rId11"/>
    <p:sldId id="273" r:id="rId12"/>
    <p:sldId id="263" r:id="rId13"/>
    <p:sldId id="265" r:id="rId14"/>
  </p:sldIdLst>
  <p:sldSz cx="12192000" cy="6858000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88" d="100"/>
          <a:sy n="88" d="100"/>
        </p:scale>
        <p:origin x="108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4851EF-ED19-4C1C-8EA4-288F473217A4}" type="datetimeFigureOut">
              <a:rPr lang="sl-SI" smtClean="0"/>
              <a:t>17. 09. 2017</a:t>
            </a:fld>
            <a:endParaRPr lang="sl-SI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02FC59-42C6-46D4-A655-0AC776155E35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57588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DB65-21C5-4A40-89CD-015BBC7F3381}" type="datetimeFigureOut">
              <a:rPr lang="sl-SI" smtClean="0"/>
              <a:t>17. 09. 2017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3561-5BBE-41A7-85A4-13A693B2228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8194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DB65-21C5-4A40-89CD-015BBC7F3381}" type="datetimeFigureOut">
              <a:rPr lang="sl-SI" smtClean="0"/>
              <a:t>17. 09. 2017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3561-5BBE-41A7-85A4-13A693B2228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30316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navpičnega besedil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DB65-21C5-4A40-89CD-015BBC7F3381}" type="datetimeFigureOut">
              <a:rPr lang="sl-SI" smtClean="0"/>
              <a:t>17. 09. 2017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3561-5BBE-41A7-85A4-13A693B2228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98009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DB65-21C5-4A40-89CD-015BBC7F3381}" type="datetimeFigureOut">
              <a:rPr lang="sl-SI" smtClean="0"/>
              <a:t>17. 09. 2017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3561-5BBE-41A7-85A4-13A693B2228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82487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DB65-21C5-4A40-89CD-015BBC7F3381}" type="datetimeFigureOut">
              <a:rPr lang="sl-SI" smtClean="0"/>
              <a:t>17. 09. 2017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3561-5BBE-41A7-85A4-13A693B2228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62885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vsebin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značba mest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DB65-21C5-4A40-89CD-015BBC7F3381}" type="datetimeFigureOut">
              <a:rPr lang="sl-SI" smtClean="0"/>
              <a:t>17. 09. 2017</a:t>
            </a:fld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3561-5BBE-41A7-85A4-13A693B2228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44982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značba mesta vsebin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značba mesta besedil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značba mesta vsebin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značba mest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DB65-21C5-4A40-89CD-015BBC7F3381}" type="datetimeFigureOut">
              <a:rPr lang="sl-SI" smtClean="0"/>
              <a:t>17. 09. 2017</a:t>
            </a:fld>
            <a:endParaRPr lang="sl-SI"/>
          </a:p>
        </p:txBody>
      </p:sp>
      <p:sp>
        <p:nvSpPr>
          <p:cNvPr id="8" name="Označba mest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značba mest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3561-5BBE-41A7-85A4-13A693B2228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91295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DB65-21C5-4A40-89CD-015BBC7F3381}" type="datetimeFigureOut">
              <a:rPr lang="sl-SI" smtClean="0"/>
              <a:t>17. 09. 2017</a:t>
            </a:fld>
            <a:endParaRPr lang="sl-SI"/>
          </a:p>
        </p:txBody>
      </p:sp>
      <p:sp>
        <p:nvSpPr>
          <p:cNvPr id="4" name="Označba mest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3561-5BBE-41A7-85A4-13A693B2228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9146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DB65-21C5-4A40-89CD-015BBC7F3381}" type="datetimeFigureOut">
              <a:rPr lang="sl-SI" smtClean="0"/>
              <a:t>17. 09. 2017</a:t>
            </a:fld>
            <a:endParaRPr lang="sl-SI"/>
          </a:p>
        </p:txBody>
      </p:sp>
      <p:sp>
        <p:nvSpPr>
          <p:cNvPr id="3" name="Označba mest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3561-5BBE-41A7-85A4-13A693B2228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05160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besedil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značba mest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DB65-21C5-4A40-89CD-015BBC7F3381}" type="datetimeFigureOut">
              <a:rPr lang="sl-SI" smtClean="0"/>
              <a:t>17. 09. 2017</a:t>
            </a:fld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3561-5BBE-41A7-85A4-13A693B2228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65977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značba mesta besedil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značba mest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DB65-21C5-4A40-89CD-015BBC7F3381}" type="datetimeFigureOut">
              <a:rPr lang="sl-SI" smtClean="0"/>
              <a:t>17. 09. 2017</a:t>
            </a:fld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03561-5BBE-41A7-85A4-13A693B2228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00500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FDB65-21C5-4A40-89CD-015BBC7F3381}" type="datetimeFigureOut">
              <a:rPr lang="sl-SI" smtClean="0"/>
              <a:t>17. 09. 2017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03561-5BBE-41A7-85A4-13A693B2228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57160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/>
          <p:cNvSpPr/>
          <p:nvPr/>
        </p:nvSpPr>
        <p:spPr>
          <a:xfrm>
            <a:off x="2286000" y="1548660"/>
            <a:ext cx="79590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l-SI" sz="3200" b="1" dirty="0" smtClean="0"/>
              <a:t>MOTIVACIJSKE IN IZOBRAŽEVALNE </a:t>
            </a:r>
            <a:br>
              <a:rPr lang="sl-SI" sz="3200" b="1" dirty="0" smtClean="0"/>
            </a:br>
            <a:r>
              <a:rPr lang="sl-SI" sz="3200" b="1" dirty="0" smtClean="0"/>
              <a:t>ZNAČILNOSTI RANLJIVIH DRUŽBENIH SKUPIN IN PRIPOROČENE METODE DELA Z NJIMI </a:t>
            </a:r>
            <a:br>
              <a:rPr lang="sl-SI" sz="3200" b="1" dirty="0" smtClean="0"/>
            </a:br>
            <a:endParaRPr lang="sl-SI" sz="3200" dirty="0"/>
          </a:p>
        </p:txBody>
      </p:sp>
      <p:pic>
        <p:nvPicPr>
          <p:cNvPr id="5" name="Slika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38" y="70109"/>
            <a:ext cx="1511300" cy="15113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Pravokotnik 5"/>
          <p:cNvSpPr/>
          <p:nvPr/>
        </p:nvSpPr>
        <p:spPr>
          <a:xfrm>
            <a:off x="3217506" y="4235914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sl-SI" sz="2800" b="1" dirty="0" smtClean="0"/>
              <a:t>Mag. Martin Lisec</a:t>
            </a:r>
            <a:br>
              <a:rPr lang="sl-SI" sz="2800" b="1" dirty="0" smtClean="0"/>
            </a:br>
            <a:r>
              <a:rPr lang="sl-SI" sz="2800" b="1" dirty="0" smtClean="0"/>
              <a:t>Inštitut Stopinje</a:t>
            </a:r>
            <a:endParaRPr lang="sl-SI" sz="2800" dirty="0"/>
          </a:p>
        </p:txBody>
      </p:sp>
    </p:spTree>
    <p:extLst>
      <p:ext uri="{BB962C8B-B14F-4D97-AF65-F5344CB8AC3E}">
        <p14:creationId xmlns:p14="http://schemas.microsoft.com/office/powerpoint/2010/main" val="298157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38" y="70109"/>
            <a:ext cx="1511300" cy="15113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635838" y="2042482"/>
            <a:ext cx="8417638" cy="381529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l-SI" b="1" dirty="0" smtClean="0"/>
              <a:t>UČITI SE: </a:t>
            </a:r>
            <a:r>
              <a:rPr lang="sl-SI" dirty="0" smtClean="0"/>
              <a:t>neznani svet.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l-SI" b="1" dirty="0" smtClean="0"/>
              <a:t>ZASTAVITI SI CILJE.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l-SI" b="1" dirty="0" smtClean="0"/>
              <a:t>NAREDITI NAČRT.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l-SI" b="1" dirty="0" smtClean="0"/>
              <a:t>FLEKSIBILNOST IN ZAHTEVNOST!</a:t>
            </a:r>
          </a:p>
          <a:p>
            <a:pPr>
              <a:buFont typeface="Wingdings" panose="05000000000000000000" pitchFamily="2" charset="2"/>
              <a:buChar char="Ø"/>
            </a:pPr>
            <a:endParaRPr lang="sl-SI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sl-SI" b="1" dirty="0" smtClean="0"/>
              <a:t>RAZUMETI SVOJO VLOGO.</a:t>
            </a:r>
            <a:endParaRPr lang="sl-SI" dirty="0"/>
          </a:p>
        </p:txBody>
      </p:sp>
      <p:sp>
        <p:nvSpPr>
          <p:cNvPr id="6" name="Ograda noge 12"/>
          <p:cNvSpPr>
            <a:spLocks noGrp="1"/>
          </p:cNvSpPr>
          <p:nvPr>
            <p:ph type="ftr" sz="quarter" idx="11"/>
          </p:nvPr>
        </p:nvSpPr>
        <p:spPr>
          <a:xfrm>
            <a:off x="0" y="6318849"/>
            <a:ext cx="1783702" cy="365125"/>
          </a:xfrm>
        </p:spPr>
        <p:txBody>
          <a:bodyPr/>
          <a:lstStyle/>
          <a:p>
            <a:r>
              <a:rPr lang="sl-SI" dirty="0" smtClean="0"/>
              <a:t>martin.lisec@stopinje.si 040 731 115</a:t>
            </a:r>
            <a:endParaRPr lang="sl-SI" dirty="0"/>
          </a:p>
        </p:txBody>
      </p:sp>
      <p:sp>
        <p:nvSpPr>
          <p:cNvPr id="7" name="PoljeZBesedilom 6"/>
          <p:cNvSpPr txBox="1"/>
          <p:nvPr/>
        </p:nvSpPr>
        <p:spPr>
          <a:xfrm>
            <a:off x="2064499" y="542702"/>
            <a:ext cx="2196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3200" b="1" dirty="0" smtClean="0"/>
              <a:t>KJE ZAČETI</a:t>
            </a:r>
            <a:r>
              <a:rPr lang="sl-SI" sz="3200" dirty="0" smtClean="0"/>
              <a:t>?</a:t>
            </a:r>
            <a:endParaRPr lang="sl-SI" sz="3200" dirty="0"/>
          </a:p>
        </p:txBody>
      </p:sp>
      <p:cxnSp>
        <p:nvCxnSpPr>
          <p:cNvPr id="9" name="Raven puščični povezovalnik 8"/>
          <p:cNvCxnSpPr/>
          <p:nvPr/>
        </p:nvCxnSpPr>
        <p:spPr>
          <a:xfrm>
            <a:off x="4528457" y="842864"/>
            <a:ext cx="214448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jeZBesedilom 10"/>
          <p:cNvSpPr txBox="1"/>
          <p:nvPr/>
        </p:nvSpPr>
        <p:spPr>
          <a:xfrm>
            <a:off x="7050156" y="542702"/>
            <a:ext cx="17027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3200" b="1" dirty="0" smtClean="0"/>
              <a:t>PRI SEBI!</a:t>
            </a:r>
            <a:endParaRPr lang="sl-SI" sz="3200" dirty="0"/>
          </a:p>
        </p:txBody>
      </p:sp>
    </p:spTree>
    <p:extLst>
      <p:ext uri="{BB962C8B-B14F-4D97-AF65-F5344CB8AC3E}">
        <p14:creationId xmlns:p14="http://schemas.microsoft.com/office/powerpoint/2010/main" val="1104545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38" y="70109"/>
            <a:ext cx="1511300" cy="15113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635838" y="2049623"/>
            <a:ext cx="10058400" cy="381529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l-SI" b="1" dirty="0" smtClean="0"/>
              <a:t>UČITI SE: </a:t>
            </a:r>
            <a:r>
              <a:rPr lang="sl-SI" dirty="0" smtClean="0"/>
              <a:t>neznani svet.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l-SI" b="1" dirty="0" smtClean="0"/>
              <a:t>MOTIVIRATI</a:t>
            </a:r>
            <a:r>
              <a:rPr lang="sl-SI" dirty="0" smtClean="0"/>
              <a:t>: posameznike, skupino; čemu, zakaj?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l-SI" b="1" dirty="0" smtClean="0"/>
              <a:t>IZHODIŠČNI POLOŽAJ</a:t>
            </a:r>
            <a:r>
              <a:rPr lang="sl-SI" dirty="0" smtClean="0"/>
              <a:t>: skupnosten; individualen.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l-SI" b="1" dirty="0" smtClean="0"/>
              <a:t>CILJI</a:t>
            </a:r>
            <a:r>
              <a:rPr lang="sl-SI" dirty="0" smtClean="0"/>
              <a:t>: </a:t>
            </a:r>
            <a:r>
              <a:rPr lang="sl-SI" dirty="0" smtClean="0"/>
              <a:t>individualni; skupni.</a:t>
            </a:r>
            <a:endParaRPr lang="sl-SI" dirty="0" smtClean="0"/>
          </a:p>
          <a:p>
            <a:endParaRPr lang="sl-SI" dirty="0" smtClean="0"/>
          </a:p>
          <a:p>
            <a:endParaRPr lang="sl-SI" dirty="0"/>
          </a:p>
        </p:txBody>
      </p:sp>
      <p:sp>
        <p:nvSpPr>
          <p:cNvPr id="6" name="Ograda noge 12"/>
          <p:cNvSpPr>
            <a:spLocks noGrp="1"/>
          </p:cNvSpPr>
          <p:nvPr>
            <p:ph type="ftr" sz="quarter" idx="11"/>
          </p:nvPr>
        </p:nvSpPr>
        <p:spPr>
          <a:xfrm>
            <a:off x="0" y="6318849"/>
            <a:ext cx="1783702" cy="365125"/>
          </a:xfrm>
        </p:spPr>
        <p:txBody>
          <a:bodyPr/>
          <a:lstStyle/>
          <a:p>
            <a:r>
              <a:rPr lang="sl-SI" dirty="0" smtClean="0"/>
              <a:t>martin.lisec@stopinje.si 040 731 115</a:t>
            </a:r>
            <a:endParaRPr lang="sl-SI" dirty="0"/>
          </a:p>
        </p:txBody>
      </p:sp>
      <p:sp>
        <p:nvSpPr>
          <p:cNvPr id="7" name="PoljeZBesedilom 6"/>
          <p:cNvSpPr txBox="1"/>
          <p:nvPr/>
        </p:nvSpPr>
        <p:spPr>
          <a:xfrm>
            <a:off x="2064499" y="542702"/>
            <a:ext cx="2196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3200" b="1" dirty="0" smtClean="0"/>
              <a:t>KJE ZAČETI</a:t>
            </a:r>
            <a:r>
              <a:rPr lang="sl-SI" sz="3200" dirty="0" smtClean="0"/>
              <a:t>?</a:t>
            </a:r>
            <a:endParaRPr lang="sl-SI" sz="3200" dirty="0"/>
          </a:p>
        </p:txBody>
      </p:sp>
    </p:spTree>
    <p:extLst>
      <p:ext uri="{BB962C8B-B14F-4D97-AF65-F5344CB8AC3E}">
        <p14:creationId xmlns:p14="http://schemas.microsoft.com/office/powerpoint/2010/main" val="2760629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38" y="70109"/>
            <a:ext cx="1511300" cy="15113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grada noge 12"/>
          <p:cNvSpPr>
            <a:spLocks noGrp="1"/>
          </p:cNvSpPr>
          <p:nvPr>
            <p:ph type="ftr" sz="quarter" idx="11"/>
          </p:nvPr>
        </p:nvSpPr>
        <p:spPr>
          <a:xfrm>
            <a:off x="0" y="6318849"/>
            <a:ext cx="1783702" cy="365125"/>
          </a:xfrm>
        </p:spPr>
        <p:txBody>
          <a:bodyPr/>
          <a:lstStyle/>
          <a:p>
            <a:r>
              <a:rPr lang="sl-SI" dirty="0" smtClean="0"/>
              <a:t>martin.lisec@stopinje.si 040 731 115</a:t>
            </a:r>
            <a:endParaRPr lang="sl-SI" dirty="0"/>
          </a:p>
        </p:txBody>
      </p:sp>
      <p:sp>
        <p:nvSpPr>
          <p:cNvPr id="4" name="PoljeZBesedilom 3"/>
          <p:cNvSpPr txBox="1"/>
          <p:nvPr/>
        </p:nvSpPr>
        <p:spPr>
          <a:xfrm>
            <a:off x="2064499" y="542702"/>
            <a:ext cx="20591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3200" b="1" dirty="0" smtClean="0"/>
              <a:t>VREDNOTE</a:t>
            </a:r>
            <a:endParaRPr lang="sl-SI" sz="3200" dirty="0"/>
          </a:p>
        </p:txBody>
      </p:sp>
      <p:sp>
        <p:nvSpPr>
          <p:cNvPr id="6" name="Označba mesta vsebine 2"/>
          <p:cNvSpPr>
            <a:spLocks noGrp="1"/>
          </p:cNvSpPr>
          <p:nvPr>
            <p:ph idx="1"/>
          </p:nvPr>
        </p:nvSpPr>
        <p:spPr>
          <a:xfrm>
            <a:off x="1635838" y="2147888"/>
            <a:ext cx="10058400" cy="381529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l-SI" b="1" dirty="0" smtClean="0"/>
              <a:t>KONKRETNOST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l-SI" b="1" dirty="0" smtClean="0"/>
              <a:t>VZTRAJNOST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l-SI" b="1" dirty="0" smtClean="0"/>
              <a:t>POTRPEŽLJIVOST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l-SI" b="1" dirty="0" smtClean="0"/>
              <a:t>DRZNOST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l-SI" b="1" dirty="0" smtClean="0"/>
              <a:t>IGRIVOST</a:t>
            </a:r>
            <a:endParaRPr lang="sl-SI" b="1" dirty="0" smtClean="0"/>
          </a:p>
          <a:p>
            <a:pPr>
              <a:buFont typeface="Wingdings" panose="05000000000000000000" pitchFamily="2" charset="2"/>
              <a:buChar char="Ø"/>
            </a:pPr>
            <a:endParaRPr lang="sl-SI" dirty="0" smtClean="0"/>
          </a:p>
          <a:p>
            <a:pPr>
              <a:buFont typeface="Wingdings" panose="05000000000000000000" pitchFamily="2" charset="2"/>
              <a:buChar char="Ø"/>
            </a:pPr>
            <a:endParaRPr lang="sl-SI" dirty="0" smtClean="0"/>
          </a:p>
          <a:p>
            <a:pPr>
              <a:buFont typeface="Wingdings" panose="05000000000000000000" pitchFamily="2" charset="2"/>
              <a:buChar char="Ø"/>
            </a:pPr>
            <a:endParaRPr lang="sl-SI" dirty="0"/>
          </a:p>
        </p:txBody>
      </p:sp>
      <p:pic>
        <p:nvPicPr>
          <p:cNvPr id="7" name="Picture 2" descr="view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10227" y="4055535"/>
            <a:ext cx="1958586" cy="1940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46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38" y="70109"/>
            <a:ext cx="1511300" cy="15113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grada noge 12"/>
          <p:cNvSpPr>
            <a:spLocks noGrp="1"/>
          </p:cNvSpPr>
          <p:nvPr>
            <p:ph type="ftr" sz="quarter" idx="11"/>
          </p:nvPr>
        </p:nvSpPr>
        <p:spPr>
          <a:xfrm>
            <a:off x="0" y="6318849"/>
            <a:ext cx="1783702" cy="365125"/>
          </a:xfrm>
        </p:spPr>
        <p:txBody>
          <a:bodyPr/>
          <a:lstStyle/>
          <a:p>
            <a:r>
              <a:rPr lang="sl-SI" dirty="0" smtClean="0"/>
              <a:t>martin.lisec@stopinje.si 040 731 115</a:t>
            </a:r>
            <a:endParaRPr lang="sl-SI" dirty="0"/>
          </a:p>
        </p:txBody>
      </p:sp>
      <p:pic>
        <p:nvPicPr>
          <p:cNvPr id="4" name="Slika 3" descr="travnik Milena kalaacun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4919" y="2068592"/>
            <a:ext cx="6372200" cy="42502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PoljeZBesedilom 5"/>
          <p:cNvSpPr txBox="1"/>
          <p:nvPr/>
        </p:nvSpPr>
        <p:spPr>
          <a:xfrm>
            <a:off x="1635838" y="5118520"/>
            <a:ext cx="3611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b="1" dirty="0" smtClean="0"/>
              <a:t>Življenje ni nekaj,</a:t>
            </a:r>
          </a:p>
          <a:p>
            <a:r>
              <a:rPr lang="sl-SI" sz="2400" b="1" dirty="0" smtClean="0"/>
              <a:t>ampak priložnost ZA nekaj.</a:t>
            </a:r>
          </a:p>
          <a:p>
            <a:pPr algn="r"/>
            <a:r>
              <a:rPr lang="sl-SI" sz="2400" dirty="0" smtClean="0"/>
              <a:t>(V. Frankl)</a:t>
            </a:r>
            <a:endParaRPr lang="sl-SI" sz="2400" dirty="0"/>
          </a:p>
        </p:txBody>
      </p:sp>
      <p:pic>
        <p:nvPicPr>
          <p:cNvPr id="7" name="Picture 2" descr="view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3253" y="5118520"/>
            <a:ext cx="853530" cy="84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45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38" y="70109"/>
            <a:ext cx="1511300" cy="15113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PoljeZBesedilom 2"/>
          <p:cNvSpPr txBox="1"/>
          <p:nvPr/>
        </p:nvSpPr>
        <p:spPr>
          <a:xfrm>
            <a:off x="1635838" y="1581409"/>
            <a:ext cx="86409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>
              <a:buFont typeface="+mj-lt"/>
              <a:buAutoNum type="arabicPeriod"/>
            </a:pPr>
            <a:r>
              <a:rPr lang="sl-SI" sz="2000" b="1" dirty="0" smtClean="0"/>
              <a:t>PSIHOTERAPIJA</a:t>
            </a:r>
            <a:r>
              <a:rPr lang="sl-SI" sz="2000" dirty="0" smtClean="0"/>
              <a:t> po metodi logoterapije Viktorja Frankla.</a:t>
            </a:r>
          </a:p>
          <a:p>
            <a:pPr indent="-457200">
              <a:buFont typeface="+mj-lt"/>
              <a:buAutoNum type="arabicPeriod"/>
            </a:pPr>
            <a:r>
              <a:rPr lang="sl-SI" sz="2000" dirty="0" smtClean="0"/>
              <a:t>Družinska, gospodarska in šolska </a:t>
            </a:r>
            <a:r>
              <a:rPr lang="sl-SI" sz="2000" b="1" dirty="0" smtClean="0"/>
              <a:t>MEDIACIJA.</a:t>
            </a:r>
          </a:p>
          <a:p>
            <a:pPr indent="-457200">
              <a:buFont typeface="+mj-lt"/>
              <a:buAutoNum type="arabicPeriod"/>
            </a:pPr>
            <a:r>
              <a:rPr lang="sl-SI" sz="2000" b="1" dirty="0" smtClean="0"/>
              <a:t>IZOBRAŽEVANJA</a:t>
            </a:r>
            <a:r>
              <a:rPr lang="sl-SI" sz="2000" dirty="0" smtClean="0"/>
              <a:t>, delavnice in treningi s področja odnosov, konflikta, partnerske zveze, vzgoje, komunikacije …</a:t>
            </a:r>
          </a:p>
          <a:p>
            <a:pPr indent="-457200">
              <a:buFont typeface="+mj-lt"/>
              <a:buAutoNum type="arabicPeriod"/>
            </a:pPr>
            <a:r>
              <a:rPr lang="sl-SI" sz="2000" b="1" dirty="0" smtClean="0"/>
              <a:t>OSEBNOSTNA RAST</a:t>
            </a:r>
            <a:r>
              <a:rPr lang="sl-SI" sz="2000" dirty="0" smtClean="0"/>
              <a:t>: </a:t>
            </a:r>
            <a:r>
              <a:rPr lang="sl-SI" sz="2000" dirty="0"/>
              <a:t>vikendi za osebno rast, terapevtski </a:t>
            </a:r>
            <a:r>
              <a:rPr lang="sl-SI" sz="2000" dirty="0" smtClean="0"/>
              <a:t>vikendi in tedni. </a:t>
            </a:r>
          </a:p>
          <a:p>
            <a:pPr indent="-457200">
              <a:buFont typeface="+mj-lt"/>
              <a:buAutoNum type="arabicPeriod"/>
            </a:pPr>
            <a:r>
              <a:rPr lang="sl-SI" sz="2000" b="1" dirty="0" smtClean="0"/>
              <a:t>POSLOVNO SVETOVANJE: </a:t>
            </a:r>
            <a:r>
              <a:rPr lang="sl-SI" sz="2000" dirty="0" smtClean="0"/>
              <a:t>poslovni</a:t>
            </a:r>
            <a:r>
              <a:rPr lang="sl-SI" sz="2000" b="1" dirty="0" smtClean="0"/>
              <a:t> </a:t>
            </a:r>
            <a:r>
              <a:rPr lang="sl-SI" sz="2000" dirty="0" err="1" smtClean="0"/>
              <a:t>coaching</a:t>
            </a:r>
            <a:r>
              <a:rPr lang="sl-SI" sz="2000" dirty="0" smtClean="0"/>
              <a:t>, team </a:t>
            </a:r>
            <a:r>
              <a:rPr lang="sl-SI" sz="2000" dirty="0" err="1" smtClean="0"/>
              <a:t>building</a:t>
            </a:r>
            <a:r>
              <a:rPr lang="sl-SI" sz="2000" dirty="0" smtClean="0"/>
              <a:t>.</a:t>
            </a:r>
            <a:endParaRPr lang="sl-SI" sz="2000" b="1" dirty="0" smtClean="0"/>
          </a:p>
          <a:p>
            <a:pPr indent="-457200">
              <a:buFont typeface="Wingdings" pitchFamily="2" charset="2"/>
              <a:buChar char="§"/>
            </a:pPr>
            <a:endParaRPr lang="sl-SI" sz="2000" dirty="0" smtClean="0"/>
          </a:p>
          <a:p>
            <a:pPr indent="-457200">
              <a:buFont typeface="Wingdings" pitchFamily="2" charset="2"/>
              <a:buChar char="§"/>
            </a:pPr>
            <a:r>
              <a:rPr lang="sl-SI" sz="2000" b="1" dirty="0" smtClean="0"/>
              <a:t>PROJEKTI</a:t>
            </a:r>
            <a:r>
              <a:rPr lang="sl-SI" sz="2000" dirty="0" smtClean="0"/>
              <a:t>: zapor Ig, ulično delo, kultura.</a:t>
            </a:r>
          </a:p>
        </p:txBody>
      </p:sp>
      <p:sp>
        <p:nvSpPr>
          <p:cNvPr id="4" name="Pravokotnik 3"/>
          <p:cNvSpPr/>
          <p:nvPr/>
        </p:nvSpPr>
        <p:spPr>
          <a:xfrm>
            <a:off x="2488041" y="49311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l-SI" dirty="0" err="1" smtClean="0">
                <a:solidFill>
                  <a:srgbClr val="00CCFF"/>
                </a:solidFill>
              </a:rPr>
              <a:t>www.stopinje.si</a:t>
            </a:r>
            <a:endParaRPr lang="sl-SI" dirty="0" smtClean="0">
              <a:solidFill>
                <a:srgbClr val="00CCFF"/>
              </a:solidFill>
            </a:endParaRPr>
          </a:p>
          <a:p>
            <a:r>
              <a:rPr lang="sl-SI" dirty="0" err="1" smtClean="0">
                <a:solidFill>
                  <a:srgbClr val="00CCFF"/>
                </a:solidFill>
              </a:rPr>
              <a:t>info@stopinje.si</a:t>
            </a:r>
            <a:endParaRPr lang="sl-SI" dirty="0" smtClean="0">
              <a:solidFill>
                <a:srgbClr val="00CCFF"/>
              </a:solidFill>
            </a:endParaRPr>
          </a:p>
          <a:p>
            <a:r>
              <a:rPr lang="sl-SI" dirty="0" err="1" smtClean="0">
                <a:solidFill>
                  <a:srgbClr val="00CCFF"/>
                </a:solidFill>
              </a:rPr>
              <a:t>www.facebook.com/stopinje</a:t>
            </a:r>
            <a:r>
              <a:rPr lang="sl-SI" dirty="0" smtClean="0">
                <a:solidFill>
                  <a:srgbClr val="00CCFF"/>
                </a:solidFill>
              </a:rPr>
              <a:t> </a:t>
            </a:r>
          </a:p>
        </p:txBody>
      </p:sp>
      <p:pic>
        <p:nvPicPr>
          <p:cNvPr id="6" name="Picture 2" descr="view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1755" y="4969938"/>
            <a:ext cx="853530" cy="845773"/>
          </a:xfrm>
          <a:prstGeom prst="rect">
            <a:avLst/>
          </a:prstGeom>
        </p:spPr>
      </p:pic>
      <p:pic>
        <p:nvPicPr>
          <p:cNvPr id="7" name="Slika 6" descr="logoterapija_presejane besede_7.11.132 - logo desn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14881" y="3765107"/>
            <a:ext cx="3875854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Pravokotnik 7"/>
          <p:cNvSpPr/>
          <p:nvPr/>
        </p:nvSpPr>
        <p:spPr>
          <a:xfrm>
            <a:off x="1813206" y="528707"/>
            <a:ext cx="35222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3200" b="1" dirty="0" smtClean="0">
                <a:solidFill>
                  <a:prstClr val="black"/>
                </a:solidFill>
              </a:rPr>
              <a:t>INŠTITUT STOPINJE </a:t>
            </a:r>
            <a:endParaRPr lang="sl-SI" sz="3200" dirty="0"/>
          </a:p>
        </p:txBody>
      </p:sp>
      <p:sp>
        <p:nvSpPr>
          <p:cNvPr id="9" name="Ograda noge 12"/>
          <p:cNvSpPr>
            <a:spLocks noGrp="1"/>
          </p:cNvSpPr>
          <p:nvPr>
            <p:ph type="ftr" sz="quarter" idx="11"/>
          </p:nvPr>
        </p:nvSpPr>
        <p:spPr>
          <a:xfrm>
            <a:off x="0" y="6318849"/>
            <a:ext cx="1783702" cy="365125"/>
          </a:xfrm>
        </p:spPr>
        <p:txBody>
          <a:bodyPr/>
          <a:lstStyle/>
          <a:p>
            <a:r>
              <a:rPr lang="sl-SI" dirty="0" smtClean="0"/>
              <a:t>martin.lisec@stopinje.si 040 731 115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69994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38" y="70109"/>
            <a:ext cx="1511300" cy="15113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PoljeZBesedilom 3"/>
          <p:cNvSpPr txBox="1"/>
          <p:nvPr/>
        </p:nvSpPr>
        <p:spPr>
          <a:xfrm>
            <a:off x="1853681" y="1581409"/>
            <a:ext cx="7776865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b="1" dirty="0" smtClean="0"/>
              <a:t>Prostovoljni uporabniki.</a:t>
            </a:r>
          </a:p>
          <a:p>
            <a:endParaRPr lang="sl-SI" sz="2000" b="1" dirty="0"/>
          </a:p>
          <a:p>
            <a:endParaRPr lang="sl-SI" sz="2000" b="1" dirty="0" smtClean="0"/>
          </a:p>
          <a:p>
            <a:r>
              <a:rPr lang="sl-SI" sz="2000" b="1" dirty="0" smtClean="0"/>
              <a:t>Neprostovoljni oz. nemotivirani uporabniki.</a:t>
            </a:r>
          </a:p>
          <a:p>
            <a:endParaRPr lang="sl-SI" sz="2000" dirty="0" smtClean="0"/>
          </a:p>
          <a:p>
            <a:r>
              <a:rPr lang="hr-HR" sz="2000" dirty="0" smtClean="0"/>
              <a:t>	»</a:t>
            </a:r>
            <a:r>
              <a:rPr lang="hr-HR" sz="2000" i="1" dirty="0" smtClean="0"/>
              <a:t>V </a:t>
            </a:r>
            <a:r>
              <a:rPr lang="hr-HR" sz="2000" i="1" dirty="0" err="1" smtClean="0"/>
              <a:t>socialnem</a:t>
            </a:r>
            <a:r>
              <a:rPr lang="hr-HR" sz="2000" i="1" dirty="0" smtClean="0"/>
              <a:t> </a:t>
            </a:r>
            <a:r>
              <a:rPr lang="hr-HR" sz="2000" i="1" dirty="0" err="1" smtClean="0"/>
              <a:t>delu</a:t>
            </a:r>
            <a:r>
              <a:rPr lang="hr-HR" sz="2000" i="1" dirty="0" smtClean="0"/>
              <a:t> pa </a:t>
            </a:r>
            <a:r>
              <a:rPr lang="hr-HR" sz="2000" i="1" dirty="0" err="1" smtClean="0"/>
              <a:t>srečamo</a:t>
            </a:r>
            <a:r>
              <a:rPr lang="hr-HR" sz="2000" i="1" dirty="0" smtClean="0"/>
              <a:t> veliko ljudi, </a:t>
            </a:r>
            <a:r>
              <a:rPr lang="hr-HR" sz="2000" i="1" dirty="0" err="1" smtClean="0"/>
              <a:t>ki</a:t>
            </a:r>
            <a:r>
              <a:rPr lang="hr-HR" sz="2000" i="1" dirty="0" smtClean="0"/>
              <a:t> </a:t>
            </a:r>
            <a:r>
              <a:rPr lang="hr-HR" sz="2000" i="1" dirty="0" err="1" smtClean="0"/>
              <a:t>jih</a:t>
            </a:r>
            <a:r>
              <a:rPr lang="hr-HR" sz="2000" i="1" dirty="0" smtClean="0"/>
              <a:t> </a:t>
            </a:r>
            <a:r>
              <a:rPr lang="hr-HR" sz="2000" b="1" i="1" dirty="0" smtClean="0"/>
              <a:t>sami </a:t>
            </a:r>
            <a:r>
              <a:rPr lang="hr-HR" sz="2000" b="1" i="1" dirty="0" err="1" smtClean="0"/>
              <a:t>opredelimo</a:t>
            </a:r>
            <a:r>
              <a:rPr lang="hr-HR" sz="2000" b="1" i="1" dirty="0" smtClean="0"/>
              <a:t> </a:t>
            </a:r>
            <a:r>
              <a:rPr lang="hr-HR" sz="2000" i="1" dirty="0" smtClean="0"/>
              <a:t>	</a:t>
            </a:r>
            <a:r>
              <a:rPr lang="hr-HR" sz="2000" i="1" dirty="0" err="1" smtClean="0"/>
              <a:t>kot</a:t>
            </a:r>
            <a:r>
              <a:rPr lang="hr-HR" sz="2000" i="1" dirty="0" smtClean="0"/>
              <a:t> uporabnike, </a:t>
            </a:r>
            <a:r>
              <a:rPr lang="hr-HR" sz="2000" i="1" dirty="0" err="1" smtClean="0"/>
              <a:t>kliente</a:t>
            </a:r>
            <a:r>
              <a:rPr lang="hr-HR" sz="2000" i="1" dirty="0" smtClean="0"/>
              <a:t>, </a:t>
            </a:r>
            <a:r>
              <a:rPr lang="hr-HR" sz="2000" i="1" dirty="0" err="1" smtClean="0"/>
              <a:t>čeprav</a:t>
            </a:r>
            <a:r>
              <a:rPr lang="hr-HR" sz="2000" i="1" dirty="0" smtClean="0"/>
              <a:t> sami tega ne </a:t>
            </a:r>
            <a:r>
              <a:rPr lang="hr-HR" sz="2000" i="1" dirty="0" err="1" smtClean="0"/>
              <a:t>želijo</a:t>
            </a:r>
            <a:r>
              <a:rPr lang="hr-HR" sz="2000" i="1" dirty="0" smtClean="0"/>
              <a:t>, </a:t>
            </a:r>
            <a:r>
              <a:rPr lang="hr-HR" sz="2000" i="1" dirty="0" err="1" smtClean="0"/>
              <a:t>ki</a:t>
            </a:r>
            <a:r>
              <a:rPr lang="hr-HR" sz="2000" i="1" dirty="0" smtClean="0"/>
              <a:t> </a:t>
            </a:r>
            <a:r>
              <a:rPr lang="hr-HR" sz="2000" i="1" dirty="0" err="1" smtClean="0"/>
              <a:t>prejemajo</a:t>
            </a:r>
            <a:r>
              <a:rPr lang="hr-HR" sz="2000" i="1" dirty="0" smtClean="0"/>
              <a:t> 	</a:t>
            </a:r>
            <a:r>
              <a:rPr lang="hr-HR" sz="2000" i="1" dirty="0" err="1" smtClean="0"/>
              <a:t>psihosocialne</a:t>
            </a:r>
            <a:r>
              <a:rPr lang="hr-HR" sz="2000" i="1" dirty="0" smtClean="0"/>
              <a:t> </a:t>
            </a:r>
            <a:r>
              <a:rPr lang="hr-HR" sz="2000" i="1" dirty="0" err="1" smtClean="0"/>
              <a:t>storitve</a:t>
            </a:r>
            <a:r>
              <a:rPr lang="hr-HR" sz="2000" i="1" dirty="0" smtClean="0"/>
              <a:t>, </a:t>
            </a:r>
            <a:r>
              <a:rPr lang="hr-HR" sz="2000" i="1" dirty="0" err="1" smtClean="0"/>
              <a:t>čeprav</a:t>
            </a:r>
            <a:r>
              <a:rPr lang="hr-HR" sz="2000" i="1" dirty="0" smtClean="0"/>
              <a:t> </a:t>
            </a:r>
            <a:r>
              <a:rPr lang="hr-HR" sz="2000" i="1" dirty="0" err="1" smtClean="0"/>
              <a:t>jih</a:t>
            </a:r>
            <a:r>
              <a:rPr lang="hr-HR" sz="2000" i="1" dirty="0" smtClean="0"/>
              <a:t> aktivno ne </a:t>
            </a:r>
            <a:r>
              <a:rPr lang="hr-HR" sz="2000" i="1" dirty="0" err="1" smtClean="0"/>
              <a:t>iščejo</a:t>
            </a:r>
            <a:r>
              <a:rPr lang="hr-HR" sz="2000" i="1" dirty="0" smtClean="0"/>
              <a:t>, </a:t>
            </a:r>
            <a:r>
              <a:rPr lang="hr-HR" sz="2000" i="1" dirty="0" err="1" smtClean="0"/>
              <a:t>in</a:t>
            </a:r>
            <a:r>
              <a:rPr lang="hr-HR" sz="2000" i="1" dirty="0" smtClean="0"/>
              <a:t> </a:t>
            </a:r>
            <a:r>
              <a:rPr lang="hr-HR" sz="2000" i="1" dirty="0" err="1" smtClean="0"/>
              <a:t>ki</a:t>
            </a:r>
            <a:r>
              <a:rPr lang="hr-HR" sz="2000" i="1" dirty="0" smtClean="0"/>
              <a:t> </a:t>
            </a:r>
            <a:r>
              <a:rPr lang="hr-HR" sz="2000" i="1" dirty="0" err="1" smtClean="0"/>
              <a:t>jih</a:t>
            </a:r>
            <a:r>
              <a:rPr lang="hr-HR" sz="2000" i="1" dirty="0" smtClean="0"/>
              <a:t> </a:t>
            </a:r>
            <a:r>
              <a:rPr lang="hr-HR" sz="2000" i="1" dirty="0" err="1" smtClean="0"/>
              <a:t>stroka</a:t>
            </a:r>
            <a:r>
              <a:rPr lang="hr-HR" sz="2000" i="1" dirty="0" smtClean="0"/>
              <a:t> 	imenuje </a:t>
            </a:r>
            <a:r>
              <a:rPr lang="hr-HR" sz="2000" i="1" dirty="0" err="1" smtClean="0"/>
              <a:t>neprostovoljni</a:t>
            </a:r>
            <a:r>
              <a:rPr lang="hr-HR" sz="2000" i="1" dirty="0" smtClean="0"/>
              <a:t>.</a:t>
            </a:r>
            <a:r>
              <a:rPr lang="hr-HR" sz="2000" dirty="0" smtClean="0"/>
              <a:t>« </a:t>
            </a:r>
          </a:p>
          <a:p>
            <a:endParaRPr lang="hr-HR" sz="2000" dirty="0" smtClean="0"/>
          </a:p>
          <a:p>
            <a:r>
              <a:rPr lang="hr-HR" sz="2000" dirty="0" smtClean="0"/>
              <a:t>	</a:t>
            </a:r>
            <a:r>
              <a:rPr lang="hr-HR" sz="1200" dirty="0" err="1" smtClean="0"/>
              <a:t>Šugman</a:t>
            </a:r>
            <a:r>
              <a:rPr lang="hr-HR" sz="1200" dirty="0" smtClean="0"/>
              <a:t> </a:t>
            </a:r>
            <a:r>
              <a:rPr lang="hr-HR" sz="1200" dirty="0" err="1" smtClean="0"/>
              <a:t>Bohinc</a:t>
            </a:r>
            <a:r>
              <a:rPr lang="hr-HR" sz="1200" dirty="0" smtClean="0"/>
              <a:t>, L. (2006). </a:t>
            </a:r>
            <a:r>
              <a:rPr lang="hr-HR" sz="1200" dirty="0" err="1" smtClean="0"/>
              <a:t>Socialno</a:t>
            </a:r>
            <a:r>
              <a:rPr lang="hr-HR" sz="1200" dirty="0" smtClean="0"/>
              <a:t> </a:t>
            </a:r>
            <a:r>
              <a:rPr lang="hr-HR" sz="1200" dirty="0" err="1" smtClean="0"/>
              <a:t>delo</a:t>
            </a:r>
            <a:r>
              <a:rPr lang="hr-HR" sz="1200" dirty="0" smtClean="0"/>
              <a:t> z </a:t>
            </a:r>
            <a:r>
              <a:rPr lang="hr-HR" sz="1200" dirty="0" err="1" smtClean="0"/>
              <a:t>neprostovoljnimi</a:t>
            </a:r>
            <a:r>
              <a:rPr lang="hr-HR" sz="1200" dirty="0" smtClean="0"/>
              <a:t> </a:t>
            </a:r>
            <a:r>
              <a:rPr lang="hr-HR" sz="1200" dirty="0" err="1" smtClean="0"/>
              <a:t>uporabniki</a:t>
            </a:r>
            <a:r>
              <a:rPr lang="hr-HR" sz="1200" dirty="0" smtClean="0"/>
              <a:t>. </a:t>
            </a:r>
            <a:r>
              <a:rPr lang="hr-HR" sz="1200" i="1" dirty="0" err="1" smtClean="0"/>
              <a:t>Socialno</a:t>
            </a:r>
            <a:r>
              <a:rPr lang="hr-HR" sz="1200" i="1" dirty="0" smtClean="0"/>
              <a:t> </a:t>
            </a:r>
            <a:r>
              <a:rPr lang="hr-HR" sz="1200" i="1" dirty="0" err="1" smtClean="0"/>
              <a:t>delo</a:t>
            </a:r>
            <a:r>
              <a:rPr lang="hr-HR" sz="1200" i="1" dirty="0" smtClean="0"/>
              <a:t> 45</a:t>
            </a:r>
            <a:r>
              <a:rPr lang="hr-HR" sz="1200" dirty="0" smtClean="0"/>
              <a:t>, 6: 345-355.</a:t>
            </a:r>
          </a:p>
          <a:p>
            <a:endParaRPr lang="sl-SI" sz="1600" dirty="0" smtClean="0"/>
          </a:p>
          <a:p>
            <a:endParaRPr lang="sl-SI" sz="2000" dirty="0"/>
          </a:p>
          <a:p>
            <a:endParaRPr lang="sl-SI" sz="2000" dirty="0" smtClean="0"/>
          </a:p>
          <a:p>
            <a:r>
              <a:rPr lang="en-US" sz="2000" dirty="0" smtClean="0"/>
              <a:t>.</a:t>
            </a:r>
            <a:endParaRPr lang="sl-SI" sz="2000" dirty="0"/>
          </a:p>
          <a:p>
            <a:endParaRPr lang="sl-SI" sz="2000" dirty="0"/>
          </a:p>
        </p:txBody>
      </p:sp>
      <p:sp>
        <p:nvSpPr>
          <p:cNvPr id="7" name="Ograda noge 12"/>
          <p:cNvSpPr>
            <a:spLocks noGrp="1"/>
          </p:cNvSpPr>
          <p:nvPr>
            <p:ph type="ftr" sz="quarter" idx="11"/>
          </p:nvPr>
        </p:nvSpPr>
        <p:spPr>
          <a:xfrm>
            <a:off x="0" y="6318849"/>
            <a:ext cx="1783702" cy="365125"/>
          </a:xfrm>
        </p:spPr>
        <p:txBody>
          <a:bodyPr/>
          <a:lstStyle/>
          <a:p>
            <a:r>
              <a:rPr lang="sl-SI" dirty="0" smtClean="0"/>
              <a:t>martin.lisec@stopinje.si 040 731 115</a:t>
            </a:r>
            <a:endParaRPr lang="sl-SI" dirty="0"/>
          </a:p>
        </p:txBody>
      </p:sp>
      <p:sp>
        <p:nvSpPr>
          <p:cNvPr id="8" name="Pravokotnik 7"/>
          <p:cNvSpPr/>
          <p:nvPr/>
        </p:nvSpPr>
        <p:spPr>
          <a:xfrm>
            <a:off x="1813206" y="528707"/>
            <a:ext cx="2371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3200" b="1" dirty="0" smtClean="0">
                <a:solidFill>
                  <a:prstClr val="black"/>
                </a:solidFill>
              </a:rPr>
              <a:t>UPORABNIKI</a:t>
            </a:r>
            <a:endParaRPr lang="sl-SI" sz="3200" dirty="0"/>
          </a:p>
        </p:txBody>
      </p:sp>
    </p:spTree>
    <p:extLst>
      <p:ext uri="{BB962C8B-B14F-4D97-AF65-F5344CB8AC3E}">
        <p14:creationId xmlns:p14="http://schemas.microsoft.com/office/powerpoint/2010/main" val="73183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635838" y="1690688"/>
            <a:ext cx="9601196" cy="3999733"/>
          </a:xfrm>
        </p:spPr>
        <p:txBody>
          <a:bodyPr>
            <a:normAutofit lnSpcReduction="10000"/>
          </a:bodyPr>
          <a:lstStyle/>
          <a:p>
            <a:r>
              <a:rPr lang="sl-SI" b="1" dirty="0" smtClean="0"/>
              <a:t>niso motivirani </a:t>
            </a:r>
          </a:p>
          <a:p>
            <a:r>
              <a:rPr lang="sl-SI" b="1" dirty="0" smtClean="0"/>
              <a:t>ne iščejo pomoči </a:t>
            </a:r>
            <a:endParaRPr lang="sl-SI" dirty="0" smtClean="0"/>
          </a:p>
          <a:p>
            <a:r>
              <a:rPr lang="sl-SI" b="1" dirty="0" smtClean="0"/>
              <a:t>ne prepoznajo težav</a:t>
            </a:r>
            <a:r>
              <a:rPr lang="sl-SI" dirty="0" smtClean="0"/>
              <a:t>,</a:t>
            </a:r>
          </a:p>
          <a:p>
            <a:r>
              <a:rPr lang="sl-SI" b="1" dirty="0" smtClean="0"/>
              <a:t>ne zaupajo </a:t>
            </a:r>
            <a:r>
              <a:rPr lang="sl-SI" dirty="0" smtClean="0"/>
              <a:t>strokovnim službam, </a:t>
            </a:r>
          </a:p>
          <a:p>
            <a:r>
              <a:rPr lang="sl-SI" b="1" dirty="0" smtClean="0"/>
              <a:t>manipulativne težnje,</a:t>
            </a:r>
          </a:p>
          <a:p>
            <a:r>
              <a:rPr lang="sl-SI" b="1" dirty="0"/>
              <a:t>p</a:t>
            </a:r>
            <a:r>
              <a:rPr lang="sl-SI" b="1" dirty="0" smtClean="0"/>
              <a:t>očutijo se nemočne, </a:t>
            </a:r>
          </a:p>
          <a:p>
            <a:r>
              <a:rPr lang="sl-SI" b="1" dirty="0"/>
              <a:t>r</a:t>
            </a:r>
            <a:r>
              <a:rPr lang="sl-SI" b="1" dirty="0" smtClean="0"/>
              <a:t>azlični vrednostni sistemi,</a:t>
            </a:r>
          </a:p>
          <a:p>
            <a:r>
              <a:rPr lang="sl-SI" b="1" dirty="0" smtClean="0"/>
              <a:t>… </a:t>
            </a:r>
          </a:p>
          <a:p>
            <a:endParaRPr lang="sl-SI" dirty="0" smtClean="0"/>
          </a:p>
          <a:p>
            <a:endParaRPr lang="sl-SI" dirty="0"/>
          </a:p>
        </p:txBody>
      </p:sp>
      <p:pic>
        <p:nvPicPr>
          <p:cNvPr id="4" name="Slika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38" y="70109"/>
            <a:ext cx="1511300" cy="15113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grada noge 12"/>
          <p:cNvSpPr txBox="1">
            <a:spLocks/>
          </p:cNvSpPr>
          <p:nvPr/>
        </p:nvSpPr>
        <p:spPr>
          <a:xfrm>
            <a:off x="0" y="6318849"/>
            <a:ext cx="17837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l-SI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smtClean="0"/>
              <a:t>martin.lisec@stopinje.si 040 731 115</a:t>
            </a:r>
            <a:endParaRPr lang="sl-SI" dirty="0"/>
          </a:p>
        </p:txBody>
      </p:sp>
      <p:sp>
        <p:nvSpPr>
          <p:cNvPr id="7" name="Pravokotnik 6"/>
          <p:cNvSpPr/>
          <p:nvPr/>
        </p:nvSpPr>
        <p:spPr>
          <a:xfrm>
            <a:off x="1813206" y="528707"/>
            <a:ext cx="89003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3200" b="1" dirty="0" smtClean="0">
                <a:solidFill>
                  <a:prstClr val="black"/>
                </a:solidFill>
              </a:rPr>
              <a:t>NEPROSTOVOLJNI OZ. NEMOTIVIRANI UPORABNIKI</a:t>
            </a:r>
            <a:endParaRPr lang="sl-SI" sz="3200" dirty="0"/>
          </a:p>
        </p:txBody>
      </p:sp>
    </p:spTree>
    <p:extLst>
      <p:ext uri="{BB962C8B-B14F-4D97-AF65-F5344CB8AC3E}">
        <p14:creationId xmlns:p14="http://schemas.microsoft.com/office/powerpoint/2010/main" val="128711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38" y="70109"/>
            <a:ext cx="1511300" cy="15113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grada noge 12"/>
          <p:cNvSpPr>
            <a:spLocks noGrp="1"/>
          </p:cNvSpPr>
          <p:nvPr>
            <p:ph type="ftr" sz="quarter" idx="11"/>
          </p:nvPr>
        </p:nvSpPr>
        <p:spPr>
          <a:xfrm>
            <a:off x="0" y="6318849"/>
            <a:ext cx="1783702" cy="365125"/>
          </a:xfrm>
        </p:spPr>
        <p:txBody>
          <a:bodyPr/>
          <a:lstStyle/>
          <a:p>
            <a:r>
              <a:rPr lang="sl-SI" dirty="0" smtClean="0"/>
              <a:t>martin.lisec@stopinje.si 040 731 115</a:t>
            </a:r>
            <a:endParaRPr lang="sl-SI" dirty="0"/>
          </a:p>
        </p:txBody>
      </p:sp>
      <p:sp>
        <p:nvSpPr>
          <p:cNvPr id="4" name="Pravokotnik 3"/>
          <p:cNvSpPr/>
          <p:nvPr/>
        </p:nvSpPr>
        <p:spPr>
          <a:xfrm>
            <a:off x="1813206" y="528707"/>
            <a:ext cx="5307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3200" b="1" dirty="0" smtClean="0">
                <a:solidFill>
                  <a:prstClr val="black"/>
                </a:solidFill>
              </a:rPr>
              <a:t>KDO SO „MOJI“ UPORABNIKI?</a:t>
            </a:r>
            <a:endParaRPr lang="sl-SI" sz="3200" dirty="0"/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759" y="1581410"/>
            <a:ext cx="5919546" cy="3951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5615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38" y="70109"/>
            <a:ext cx="1511300" cy="151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7105" y="1251717"/>
            <a:ext cx="8448938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PoljeZBesedilom 7"/>
          <p:cNvSpPr txBox="1"/>
          <p:nvPr/>
        </p:nvSpPr>
        <p:spPr>
          <a:xfrm>
            <a:off x="1906396" y="1428204"/>
            <a:ext cx="8400914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2400" b="1" dirty="0" smtClean="0">
                <a:solidFill>
                  <a:schemeClr val="bg1"/>
                </a:solidFill>
              </a:rPr>
              <a:t>DANES.</a:t>
            </a:r>
          </a:p>
          <a:p>
            <a:pPr algn="ctr"/>
            <a:endParaRPr lang="sl-SI" sz="2400" b="1" dirty="0" smtClean="0">
              <a:solidFill>
                <a:srgbClr val="66FF33"/>
              </a:solidFill>
            </a:endParaRPr>
          </a:p>
          <a:p>
            <a:pPr algn="ctr"/>
            <a:endParaRPr lang="sl-SI" sz="3200" b="1" dirty="0" smtClean="0">
              <a:solidFill>
                <a:srgbClr val="66FF33"/>
              </a:solidFill>
            </a:endParaRPr>
          </a:p>
          <a:p>
            <a:pPr algn="ctr"/>
            <a:r>
              <a:rPr lang="sl-SI" sz="4800" b="1" dirty="0" smtClean="0">
                <a:solidFill>
                  <a:schemeClr val="bg1"/>
                </a:solidFill>
              </a:rPr>
              <a:t>SEDAJ.</a:t>
            </a:r>
          </a:p>
          <a:p>
            <a:pPr algn="ctr"/>
            <a:endParaRPr lang="sl-SI" sz="4800" b="1" dirty="0" smtClean="0">
              <a:solidFill>
                <a:srgbClr val="66FF33"/>
              </a:solidFill>
            </a:endParaRPr>
          </a:p>
          <a:p>
            <a:pPr algn="ctr"/>
            <a:endParaRPr lang="sl-SI" sz="4800" b="1" dirty="0" smtClean="0">
              <a:solidFill>
                <a:srgbClr val="66FF33"/>
              </a:solidFill>
            </a:endParaRPr>
          </a:p>
          <a:p>
            <a:pPr algn="ctr"/>
            <a:r>
              <a:rPr lang="sl-SI" sz="6600" b="1" dirty="0" smtClean="0">
                <a:solidFill>
                  <a:schemeClr val="bg1"/>
                </a:solidFill>
              </a:rPr>
              <a:t>V TEM TRENUTKU !?!</a:t>
            </a:r>
          </a:p>
        </p:txBody>
      </p:sp>
      <p:sp>
        <p:nvSpPr>
          <p:cNvPr id="9" name="PoljeZBesedilom 8"/>
          <p:cNvSpPr txBox="1"/>
          <p:nvPr/>
        </p:nvSpPr>
        <p:spPr>
          <a:xfrm>
            <a:off x="2064499" y="542702"/>
            <a:ext cx="59282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3200" b="1" dirty="0" smtClean="0"/>
              <a:t>KAJ (ME) MOTIVIRA V ŽIVLJENJU</a:t>
            </a:r>
            <a:r>
              <a:rPr lang="sl-SI" sz="3200" dirty="0" smtClean="0"/>
              <a:t>?</a:t>
            </a:r>
            <a:endParaRPr lang="sl-SI" sz="3200" dirty="0"/>
          </a:p>
        </p:txBody>
      </p:sp>
      <p:sp>
        <p:nvSpPr>
          <p:cNvPr id="11" name="Ograda noge 12"/>
          <p:cNvSpPr>
            <a:spLocks noGrp="1"/>
          </p:cNvSpPr>
          <p:nvPr>
            <p:ph type="ftr" sz="quarter" idx="11"/>
          </p:nvPr>
        </p:nvSpPr>
        <p:spPr>
          <a:xfrm>
            <a:off x="0" y="6318849"/>
            <a:ext cx="1783702" cy="365125"/>
          </a:xfrm>
        </p:spPr>
        <p:txBody>
          <a:bodyPr/>
          <a:lstStyle/>
          <a:p>
            <a:r>
              <a:rPr lang="sl-SI" dirty="0" smtClean="0"/>
              <a:t>martin.lisec@stopinje.si 040 731 115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15515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38" y="70109"/>
            <a:ext cx="1511300" cy="15113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PoljeZBesedilom 2"/>
          <p:cNvSpPr txBox="1"/>
          <p:nvPr/>
        </p:nvSpPr>
        <p:spPr>
          <a:xfrm>
            <a:off x="2064499" y="1581409"/>
            <a:ext cx="777686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b="1" dirty="0" smtClean="0"/>
              <a:t>POTREBE</a:t>
            </a:r>
            <a:r>
              <a:rPr lang="sl-SI" sz="2000" dirty="0" smtClean="0"/>
              <a:t>: (</a:t>
            </a:r>
            <a:r>
              <a:rPr lang="en-US" sz="2000" dirty="0" err="1" smtClean="0"/>
              <a:t>močan</a:t>
            </a:r>
            <a:r>
              <a:rPr lang="sl-SI" sz="2000" dirty="0" smtClean="0"/>
              <a:t>)</a:t>
            </a:r>
            <a:r>
              <a:rPr lang="en-US" sz="2000" dirty="0" smtClean="0"/>
              <a:t> </a:t>
            </a:r>
            <a:r>
              <a:rPr lang="en-US" sz="2000" dirty="0" err="1"/>
              <a:t>občutek</a:t>
            </a:r>
            <a:r>
              <a:rPr lang="en-US" sz="2000" dirty="0"/>
              <a:t> </a:t>
            </a:r>
            <a:r>
              <a:rPr lang="en-US" sz="2000" dirty="0" err="1"/>
              <a:t>pomanjkanja</a:t>
            </a:r>
            <a:r>
              <a:rPr lang="en-US" sz="2000" dirty="0"/>
              <a:t> </a:t>
            </a:r>
            <a:r>
              <a:rPr lang="en-US" sz="2000" dirty="0" err="1"/>
              <a:t>nečesa</a:t>
            </a:r>
            <a:r>
              <a:rPr lang="en-US" sz="2000" dirty="0"/>
              <a:t> v </a:t>
            </a:r>
            <a:r>
              <a:rPr lang="en-US" sz="2000" dirty="0" err="1" smtClean="0"/>
              <a:t>organizmu</a:t>
            </a:r>
            <a:r>
              <a:rPr lang="sl-SI" sz="2000" dirty="0" smtClean="0"/>
              <a:t>; to</a:t>
            </a:r>
            <a:r>
              <a:rPr lang="en-US" sz="2000" dirty="0" smtClean="0"/>
              <a:t> </a:t>
            </a:r>
            <a:r>
              <a:rPr lang="en-US" sz="2000" dirty="0" err="1"/>
              <a:t>povzroča</a:t>
            </a:r>
            <a:r>
              <a:rPr lang="en-US" sz="2000" dirty="0"/>
              <a:t> </a:t>
            </a:r>
            <a:r>
              <a:rPr lang="en-US" sz="2000" dirty="0" err="1"/>
              <a:t>neprijeten</a:t>
            </a:r>
            <a:r>
              <a:rPr lang="en-US" sz="2000" dirty="0"/>
              <a:t> </a:t>
            </a:r>
            <a:r>
              <a:rPr lang="en-US" sz="2000" dirty="0" err="1"/>
              <a:t>občutek</a:t>
            </a:r>
            <a:r>
              <a:rPr lang="en-US" sz="2000" dirty="0"/>
              <a:t>, </a:t>
            </a:r>
            <a:r>
              <a:rPr lang="en-US" sz="2000" dirty="0" err="1"/>
              <a:t>ki</a:t>
            </a:r>
            <a:r>
              <a:rPr lang="en-US" sz="2000" dirty="0"/>
              <a:t> </a:t>
            </a:r>
            <a:r>
              <a:rPr lang="en-US" sz="2000" dirty="0" err="1"/>
              <a:t>sili</a:t>
            </a:r>
            <a:r>
              <a:rPr lang="en-US" sz="2000" dirty="0"/>
              <a:t> </a:t>
            </a:r>
            <a:r>
              <a:rPr lang="en-US" sz="2000" dirty="0" err="1"/>
              <a:t>osebo</a:t>
            </a:r>
            <a:r>
              <a:rPr lang="en-US" sz="2000" dirty="0"/>
              <a:t> k </a:t>
            </a:r>
            <a:r>
              <a:rPr lang="en-US" sz="2000" dirty="0" err="1"/>
              <a:t>zmanjšanju</a:t>
            </a:r>
            <a:r>
              <a:rPr lang="en-US" sz="2000" dirty="0"/>
              <a:t> </a:t>
            </a:r>
            <a:r>
              <a:rPr lang="en-US" sz="2000" dirty="0" err="1"/>
              <a:t>nastale</a:t>
            </a:r>
            <a:r>
              <a:rPr lang="en-US" sz="2000" dirty="0"/>
              <a:t> </a:t>
            </a:r>
            <a:r>
              <a:rPr lang="en-US" sz="2000" dirty="0" err="1"/>
              <a:t>napetosti</a:t>
            </a:r>
            <a:r>
              <a:rPr lang="en-US" sz="2000" dirty="0"/>
              <a:t>.</a:t>
            </a:r>
            <a:r>
              <a:rPr lang="sl-SI" sz="2000" dirty="0" smtClean="0"/>
              <a:t> </a:t>
            </a:r>
          </a:p>
          <a:p>
            <a:endParaRPr lang="sl-SI" sz="2000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sl-SI" sz="2000" dirty="0" err="1" smtClean="0"/>
              <a:t>I</a:t>
            </a:r>
            <a:r>
              <a:rPr lang="en-US" sz="2000" dirty="0" err="1" smtClean="0"/>
              <a:t>zhajajo</a:t>
            </a:r>
            <a:r>
              <a:rPr lang="en-US" sz="2000" dirty="0" smtClean="0"/>
              <a:t> </a:t>
            </a:r>
            <a:r>
              <a:rPr lang="en-US" sz="2000" dirty="0" err="1"/>
              <a:t>bolj</a:t>
            </a:r>
            <a:r>
              <a:rPr lang="en-US" sz="2000" dirty="0"/>
              <a:t> </a:t>
            </a:r>
            <a:r>
              <a:rPr lang="en-US" sz="2000" dirty="0" err="1"/>
              <a:t>iz</a:t>
            </a:r>
            <a:r>
              <a:rPr lang="en-US" sz="2000" dirty="0"/>
              <a:t> </a:t>
            </a:r>
            <a:r>
              <a:rPr lang="en-US" sz="2000" dirty="0" err="1"/>
              <a:t>ljudi</a:t>
            </a:r>
            <a:r>
              <a:rPr lang="en-US" sz="2000" dirty="0"/>
              <a:t> </a:t>
            </a:r>
            <a:r>
              <a:rPr lang="en-US" sz="2000" dirty="0" err="1"/>
              <a:t>samih</a:t>
            </a:r>
            <a:r>
              <a:rPr lang="en-US" sz="2000" dirty="0"/>
              <a:t>, so </a:t>
            </a:r>
            <a:r>
              <a:rPr lang="en-US" sz="2000" dirty="0" err="1"/>
              <a:t>subjektivne</a:t>
            </a:r>
            <a:r>
              <a:rPr lang="en-US" sz="2000" dirty="0"/>
              <a:t> in </a:t>
            </a:r>
            <a:r>
              <a:rPr lang="en-US" sz="2000" dirty="0" err="1"/>
              <a:t>jih</a:t>
            </a:r>
            <a:r>
              <a:rPr lang="en-US" sz="2000" dirty="0"/>
              <a:t> je </a:t>
            </a:r>
            <a:r>
              <a:rPr lang="en-US" sz="2000" dirty="0" err="1"/>
              <a:t>težko</a:t>
            </a:r>
            <a:r>
              <a:rPr lang="en-US" sz="2000" dirty="0"/>
              <a:t> </a:t>
            </a:r>
            <a:r>
              <a:rPr lang="en-US" sz="2000" dirty="0" err="1" smtClean="0"/>
              <a:t>meriti</a:t>
            </a:r>
            <a:r>
              <a:rPr lang="sl-SI" sz="2000" dirty="0" smtClean="0"/>
              <a:t>.</a:t>
            </a:r>
            <a:endParaRPr lang="sl-SI" sz="2000" dirty="0"/>
          </a:p>
          <a:p>
            <a:endParaRPr lang="sl-SI" sz="2000" dirty="0" smtClean="0"/>
          </a:p>
          <a:p>
            <a:endParaRPr lang="sl-SI" sz="2000" dirty="0"/>
          </a:p>
          <a:p>
            <a:endParaRPr lang="sl-SI" sz="2000" dirty="0" smtClean="0"/>
          </a:p>
          <a:p>
            <a:r>
              <a:rPr lang="sl-SI" sz="2000" b="1" dirty="0" smtClean="0"/>
              <a:t>CILJI</a:t>
            </a:r>
            <a:r>
              <a:rPr lang="sl-SI" sz="2000" dirty="0" smtClean="0"/>
              <a:t>: </a:t>
            </a:r>
            <a:r>
              <a:rPr lang="en-US" sz="2000" dirty="0" err="1" smtClean="0"/>
              <a:t>zadovoljitev</a:t>
            </a:r>
            <a:r>
              <a:rPr lang="en-US" sz="2000" dirty="0" smtClean="0"/>
              <a:t> </a:t>
            </a:r>
            <a:r>
              <a:rPr lang="en-US" sz="2000" dirty="0" err="1"/>
              <a:t>pričakovanj</a:t>
            </a:r>
            <a:r>
              <a:rPr lang="en-US" sz="2000" dirty="0"/>
              <a:t>, </a:t>
            </a:r>
            <a:r>
              <a:rPr lang="en-US" sz="2000" dirty="0" err="1"/>
              <a:t>ki</a:t>
            </a:r>
            <a:r>
              <a:rPr lang="en-US" sz="2000" dirty="0"/>
              <a:t> </a:t>
            </a:r>
            <a:r>
              <a:rPr lang="en-US" sz="2000" dirty="0" err="1"/>
              <a:t>nastajajo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osnovi</a:t>
            </a:r>
            <a:r>
              <a:rPr lang="en-US" sz="2000" dirty="0"/>
              <a:t> </a:t>
            </a:r>
            <a:r>
              <a:rPr lang="en-US" sz="2000" dirty="0" err="1"/>
              <a:t>materialnih</a:t>
            </a:r>
            <a:r>
              <a:rPr lang="en-US" sz="2000" dirty="0"/>
              <a:t> in </a:t>
            </a:r>
            <a:r>
              <a:rPr lang="en-US" sz="2000" dirty="0" err="1"/>
              <a:t>socialnih</a:t>
            </a:r>
            <a:r>
              <a:rPr lang="en-US" sz="2000" dirty="0"/>
              <a:t> </a:t>
            </a:r>
            <a:r>
              <a:rPr lang="en-US" sz="2000" dirty="0" err="1"/>
              <a:t>potreb</a:t>
            </a:r>
            <a:r>
              <a:rPr lang="en-US" sz="2000" dirty="0"/>
              <a:t>, </a:t>
            </a:r>
            <a:r>
              <a:rPr lang="en-US" sz="2000" dirty="0" err="1"/>
              <a:t>potreb</a:t>
            </a:r>
            <a:r>
              <a:rPr lang="en-US" sz="2000" dirty="0"/>
              <a:t> </a:t>
            </a:r>
            <a:r>
              <a:rPr lang="en-US" sz="2000" dirty="0" err="1"/>
              <a:t>po</a:t>
            </a:r>
            <a:r>
              <a:rPr lang="en-US" sz="2000" dirty="0"/>
              <a:t> </a:t>
            </a:r>
            <a:r>
              <a:rPr lang="en-US" sz="2000" dirty="0" err="1"/>
              <a:t>spoštovanju</a:t>
            </a:r>
            <a:r>
              <a:rPr lang="en-US" sz="2000" dirty="0"/>
              <a:t>, </a:t>
            </a:r>
            <a:r>
              <a:rPr lang="en-US" sz="2000" dirty="0" err="1"/>
              <a:t>samostojnosti</a:t>
            </a:r>
            <a:r>
              <a:rPr lang="en-US" sz="2000" dirty="0"/>
              <a:t> in </a:t>
            </a:r>
            <a:r>
              <a:rPr lang="en-US" sz="2000" dirty="0" err="1"/>
              <a:t>osebnem</a:t>
            </a:r>
            <a:r>
              <a:rPr lang="en-US" sz="2000" dirty="0"/>
              <a:t> </a:t>
            </a:r>
            <a:r>
              <a:rPr lang="en-US" sz="2000" dirty="0" err="1"/>
              <a:t>razvoju</a:t>
            </a:r>
            <a:r>
              <a:rPr lang="en-US" sz="2000" dirty="0"/>
              <a:t>. </a:t>
            </a:r>
            <a:endParaRPr lang="sl-SI" sz="2000" dirty="0" smtClean="0"/>
          </a:p>
          <a:p>
            <a:endParaRPr lang="sl-SI" sz="20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sl-SI" sz="2000" dirty="0" smtClean="0"/>
              <a:t>S</a:t>
            </a:r>
            <a:r>
              <a:rPr lang="en-US" sz="2000" dirty="0" smtClean="0"/>
              <a:t>o </a:t>
            </a:r>
            <a:r>
              <a:rPr lang="en-US" sz="2000" dirty="0" err="1" smtClean="0"/>
              <a:t>vidni</a:t>
            </a:r>
            <a:r>
              <a:rPr lang="en-US" sz="2000" dirty="0" smtClean="0"/>
              <a:t> </a:t>
            </a:r>
            <a:r>
              <a:rPr lang="en-US" sz="2000" dirty="0" err="1"/>
              <a:t>navzven</a:t>
            </a:r>
            <a:r>
              <a:rPr lang="en-US" sz="2000" dirty="0"/>
              <a:t> in v </a:t>
            </a:r>
            <a:r>
              <a:rPr lang="en-US" sz="2000" dirty="0" err="1"/>
              <a:t>večji</a:t>
            </a:r>
            <a:r>
              <a:rPr lang="en-US" sz="2000" dirty="0"/>
              <a:t> </a:t>
            </a:r>
            <a:r>
              <a:rPr lang="en-US" sz="2000" dirty="0" err="1"/>
              <a:t>meri</a:t>
            </a:r>
            <a:r>
              <a:rPr lang="en-US" sz="2000" dirty="0"/>
              <a:t> </a:t>
            </a:r>
            <a:r>
              <a:rPr lang="en-US" sz="2000" dirty="0" err="1"/>
              <a:t>merljivi</a:t>
            </a:r>
            <a:r>
              <a:rPr lang="en-US" sz="2000" dirty="0"/>
              <a:t>.</a:t>
            </a:r>
            <a:endParaRPr lang="sl-SI" sz="2000" dirty="0"/>
          </a:p>
          <a:p>
            <a:endParaRPr lang="sl-SI" sz="2000" dirty="0"/>
          </a:p>
        </p:txBody>
      </p:sp>
      <p:sp>
        <p:nvSpPr>
          <p:cNvPr id="2" name="PoljeZBesedilom 1"/>
          <p:cNvSpPr txBox="1"/>
          <p:nvPr/>
        </p:nvSpPr>
        <p:spPr>
          <a:xfrm>
            <a:off x="2064499" y="542702"/>
            <a:ext cx="59282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3200" b="1" dirty="0" smtClean="0"/>
              <a:t>KAJ (ME) MOTIVIRA V ŽIVLJENJU</a:t>
            </a:r>
            <a:r>
              <a:rPr lang="sl-SI" sz="3200" dirty="0" smtClean="0"/>
              <a:t>?</a:t>
            </a:r>
            <a:endParaRPr lang="sl-SI" sz="3200" dirty="0"/>
          </a:p>
        </p:txBody>
      </p:sp>
      <p:sp>
        <p:nvSpPr>
          <p:cNvPr id="7" name="Ograda noge 12"/>
          <p:cNvSpPr>
            <a:spLocks noGrp="1"/>
          </p:cNvSpPr>
          <p:nvPr>
            <p:ph type="ftr" sz="quarter" idx="11"/>
          </p:nvPr>
        </p:nvSpPr>
        <p:spPr>
          <a:xfrm>
            <a:off x="0" y="6318849"/>
            <a:ext cx="1783702" cy="365125"/>
          </a:xfrm>
        </p:spPr>
        <p:txBody>
          <a:bodyPr/>
          <a:lstStyle/>
          <a:p>
            <a:r>
              <a:rPr lang="sl-SI" dirty="0" smtClean="0"/>
              <a:t>martin.lisec@stopinje.si 040 731 115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530400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38" y="70109"/>
            <a:ext cx="1511300" cy="15113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Pravokotnik 3"/>
          <p:cNvSpPr/>
          <p:nvPr/>
        </p:nvSpPr>
        <p:spPr>
          <a:xfrm>
            <a:off x="1566997" y="1581409"/>
            <a:ext cx="7956884" cy="4489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10795" algn="just">
              <a:lnSpc>
                <a:spcPct val="150000"/>
              </a:lnSpc>
              <a:spcBef>
                <a:spcPts val="25"/>
              </a:spcBef>
              <a:spcAft>
                <a:spcPts val="0"/>
              </a:spcAft>
            </a:pPr>
            <a:r>
              <a:rPr lang="sl-SI" dirty="0" err="1">
                <a:ea typeface="Times New Roman" panose="02020603050405020304" pitchFamily="18" charset="0"/>
              </a:rPr>
              <a:t>a</a:t>
            </a:r>
            <a:r>
              <a:rPr lang="en-US" dirty="0" err="1" smtClean="0">
                <a:ea typeface="Times New Roman" panose="02020603050405020304" pitchFamily="18" charset="0"/>
              </a:rPr>
              <a:t>mbicija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čas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dajanje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denar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doslednost</a:t>
            </a:r>
            <a:r>
              <a:rPr lang="en-US" dirty="0">
                <a:ea typeface="Times New Roman" panose="02020603050405020304" pitchFamily="18" charset="0"/>
              </a:rPr>
              <a:t>, ego, </a:t>
            </a:r>
            <a:r>
              <a:rPr lang="en-US" dirty="0" err="1">
                <a:ea typeface="Times New Roman" panose="02020603050405020304" pitchFamily="18" charset="0"/>
              </a:rPr>
              <a:t>harmonija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hvala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informacija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izdaja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izobrazba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izziv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jeza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ljubezen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maščevanje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mir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moč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nadzor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napredovanje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napuh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navdušenje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obogatitev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obramba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obup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odgovornost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odločnost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odpuščanje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odrešitev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olajšanje</a:t>
            </a:r>
            <a:r>
              <a:rPr lang="en-US" dirty="0">
                <a:ea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</a:rPr>
              <a:t>stresa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podpora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pohlep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politika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poštenost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pozornost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predanost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preprostost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prevara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prijateljstvo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pripadnost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priznanje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razdajanje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razvpitost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samoizpopolnjevanje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samospoštovanje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samostojnost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složnost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sočutje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sodelovanje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sorodstvo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sovraštvo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spominjanje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spoštovanje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sprememba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srčnost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sreča</a:t>
            </a:r>
            <a:r>
              <a:rPr lang="en-US" dirty="0">
                <a:ea typeface="Times New Roman" panose="02020603050405020304" pitchFamily="18" charset="0"/>
              </a:rPr>
              <a:t>, status, </a:t>
            </a:r>
            <a:r>
              <a:rPr lang="en-US" dirty="0" err="1">
                <a:ea typeface="Times New Roman" panose="02020603050405020304" pitchFamily="18" charset="0"/>
              </a:rPr>
              <a:t>strah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stvaritev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svoboda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učenje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ugled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ukaz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upor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uravnovešenost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uspeh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ustvarjanje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užitev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varnost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veljava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vizija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zaprtost</a:t>
            </a:r>
            <a:r>
              <a:rPr lang="en-US" dirty="0" smtClean="0">
                <a:ea typeface="Times New Roman" panose="02020603050405020304" pitchFamily="18" charset="0"/>
              </a:rPr>
              <a:t>,</a:t>
            </a:r>
            <a:r>
              <a:rPr lang="sl-SI" dirty="0" smtClean="0"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ea typeface="Times New Roman" panose="02020603050405020304" pitchFamily="18" charset="0"/>
              </a:rPr>
              <a:t>zaupanje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zmaga</a:t>
            </a:r>
            <a:r>
              <a:rPr lang="en-US" dirty="0">
                <a:ea typeface="Times New Roman" panose="02020603050405020304" pitchFamily="18" charset="0"/>
              </a:rPr>
              <a:t>, </a:t>
            </a:r>
            <a:r>
              <a:rPr lang="en-US" dirty="0" err="1">
                <a:ea typeface="Times New Roman" panose="02020603050405020304" pitchFamily="18" charset="0"/>
              </a:rPr>
              <a:t>zvestoba</a:t>
            </a:r>
            <a:r>
              <a:rPr lang="en-US" dirty="0" smtClean="0">
                <a:ea typeface="Times New Roman" panose="02020603050405020304" pitchFamily="18" charset="0"/>
              </a:rPr>
              <a:t>.</a:t>
            </a:r>
            <a:endParaRPr lang="sl-SI" dirty="0" smtClean="0">
              <a:ea typeface="Times New Roman" panose="02020603050405020304" pitchFamily="18" charset="0"/>
            </a:endParaRPr>
          </a:p>
          <a:p>
            <a:pPr marL="12700" marR="10795" algn="r">
              <a:lnSpc>
                <a:spcPct val="150000"/>
              </a:lnSpc>
              <a:spcBef>
                <a:spcPts val="25"/>
              </a:spcBef>
              <a:spcAft>
                <a:spcPts val="0"/>
              </a:spcAft>
            </a:pPr>
            <a:r>
              <a:rPr lang="sl-SI" sz="1050" dirty="0" smtClean="0"/>
              <a:t>(</a:t>
            </a:r>
            <a:r>
              <a:rPr lang="sl-SI" sz="1050" dirty="0" err="1" smtClean="0"/>
              <a:t>Sang</a:t>
            </a:r>
            <a:r>
              <a:rPr lang="sl-SI" sz="1050" dirty="0" smtClean="0"/>
              <a:t>, 2001)</a:t>
            </a:r>
            <a:r>
              <a:rPr lang="sl-SI" sz="1050" dirty="0" smtClean="0">
                <a:solidFill>
                  <a:schemeClr val="bg1"/>
                </a:solidFill>
              </a:rPr>
              <a:t>)</a:t>
            </a:r>
            <a:endParaRPr lang="sl-SI" sz="1050" dirty="0">
              <a:solidFill>
                <a:schemeClr val="bg1"/>
              </a:solidFill>
            </a:endParaRPr>
          </a:p>
        </p:txBody>
      </p:sp>
      <p:sp>
        <p:nvSpPr>
          <p:cNvPr id="6" name="PoljeZBesedilom 5"/>
          <p:cNvSpPr txBox="1"/>
          <p:nvPr/>
        </p:nvSpPr>
        <p:spPr>
          <a:xfrm>
            <a:off x="2064499" y="542702"/>
            <a:ext cx="59282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3200" b="1" dirty="0" smtClean="0"/>
              <a:t>KAJ (ME) MOTIVIRA V ŽIVLJENJU</a:t>
            </a:r>
            <a:r>
              <a:rPr lang="sl-SI" sz="3200" dirty="0" smtClean="0"/>
              <a:t>?</a:t>
            </a:r>
            <a:endParaRPr lang="sl-SI" sz="3200" dirty="0"/>
          </a:p>
        </p:txBody>
      </p:sp>
      <p:sp>
        <p:nvSpPr>
          <p:cNvPr id="8" name="Ograda noge 12"/>
          <p:cNvSpPr>
            <a:spLocks noGrp="1"/>
          </p:cNvSpPr>
          <p:nvPr>
            <p:ph type="ftr" sz="quarter" idx="11"/>
          </p:nvPr>
        </p:nvSpPr>
        <p:spPr>
          <a:xfrm>
            <a:off x="0" y="6318849"/>
            <a:ext cx="1783702" cy="365125"/>
          </a:xfrm>
        </p:spPr>
        <p:txBody>
          <a:bodyPr/>
          <a:lstStyle/>
          <a:p>
            <a:r>
              <a:rPr lang="sl-SI" dirty="0" smtClean="0"/>
              <a:t>martin.lisec@stopinje.si 040 731 115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58459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38" y="70109"/>
            <a:ext cx="1511300" cy="151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Slika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6192" y="276856"/>
            <a:ext cx="8224217" cy="6224555"/>
          </a:xfrm>
          <a:prstGeom prst="rect">
            <a:avLst/>
          </a:prstGeom>
        </p:spPr>
      </p:pic>
      <p:sp>
        <p:nvSpPr>
          <p:cNvPr id="4" name="Rectangle 2"/>
          <p:cNvSpPr/>
          <p:nvPr/>
        </p:nvSpPr>
        <p:spPr>
          <a:xfrm rot="17942251">
            <a:off x="5304963" y="2630331"/>
            <a:ext cx="260122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sl-SI" sz="5400" b="1" dirty="0">
                <a:solidFill>
                  <a:srgbClr val="FF0000"/>
                </a:solidFill>
              </a:rPr>
              <a:t>A</a:t>
            </a:r>
            <a:r>
              <a:rPr lang="sl-SI" sz="5400" b="1" dirty="0">
                <a:solidFill>
                  <a:srgbClr val="00FFFF"/>
                </a:solidFill>
              </a:rPr>
              <a:t>(K)</a:t>
            </a:r>
            <a:r>
              <a:rPr lang="sl-SI" sz="5400" b="1" dirty="0">
                <a:solidFill>
                  <a:srgbClr val="FF0000"/>
                </a:solidFill>
              </a:rPr>
              <a:t>CIJA</a:t>
            </a:r>
          </a:p>
        </p:txBody>
      </p:sp>
      <p:sp>
        <p:nvSpPr>
          <p:cNvPr id="6" name="Rectangle 2"/>
          <p:cNvSpPr/>
          <p:nvPr/>
        </p:nvSpPr>
        <p:spPr>
          <a:xfrm>
            <a:off x="5376640" y="630844"/>
            <a:ext cx="108472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/>
            <a:r>
              <a:rPr lang="sl-SI" sz="2800" b="1" dirty="0">
                <a:solidFill>
                  <a:srgbClr val="00FFFF"/>
                </a:solidFill>
              </a:rPr>
              <a:t>CILJ</a:t>
            </a:r>
          </a:p>
          <a:p>
            <a:pPr marL="342900" indent="-342900" algn="ctr"/>
            <a:r>
              <a:rPr lang="sl-SI" sz="2000" b="1" dirty="0">
                <a:solidFill>
                  <a:srgbClr val="00FFFF"/>
                </a:solidFill>
              </a:rPr>
              <a:t>(MOTIV)</a:t>
            </a:r>
          </a:p>
        </p:txBody>
      </p:sp>
      <p:sp>
        <p:nvSpPr>
          <p:cNvPr id="7" name="Prostoročno 6"/>
          <p:cNvSpPr/>
          <p:nvPr/>
        </p:nvSpPr>
        <p:spPr>
          <a:xfrm>
            <a:off x="2690327" y="1581409"/>
            <a:ext cx="3156717" cy="4075028"/>
          </a:xfrm>
          <a:custGeom>
            <a:avLst/>
            <a:gdLst>
              <a:gd name="connsiteX0" fmla="*/ 0 w 2751364"/>
              <a:gd name="connsiteY0" fmla="*/ 4041321 h 4041321"/>
              <a:gd name="connsiteX1" fmla="*/ 16328 w 2751364"/>
              <a:gd name="connsiteY1" fmla="*/ 4000500 h 4041321"/>
              <a:gd name="connsiteX2" fmla="*/ 48985 w 2751364"/>
              <a:gd name="connsiteY2" fmla="*/ 3984171 h 4041321"/>
              <a:gd name="connsiteX3" fmla="*/ 73478 w 2751364"/>
              <a:gd name="connsiteY3" fmla="*/ 3967842 h 4041321"/>
              <a:gd name="connsiteX4" fmla="*/ 155121 w 2751364"/>
              <a:gd name="connsiteY4" fmla="*/ 3951514 h 4041321"/>
              <a:gd name="connsiteX5" fmla="*/ 212271 w 2751364"/>
              <a:gd name="connsiteY5" fmla="*/ 3935185 h 4041321"/>
              <a:gd name="connsiteX6" fmla="*/ 277585 w 2751364"/>
              <a:gd name="connsiteY6" fmla="*/ 3927021 h 4041321"/>
              <a:gd name="connsiteX7" fmla="*/ 326571 w 2751364"/>
              <a:gd name="connsiteY7" fmla="*/ 3910692 h 4041321"/>
              <a:gd name="connsiteX8" fmla="*/ 383721 w 2751364"/>
              <a:gd name="connsiteY8" fmla="*/ 3886200 h 4041321"/>
              <a:gd name="connsiteX9" fmla="*/ 408214 w 2751364"/>
              <a:gd name="connsiteY9" fmla="*/ 3869871 h 4041321"/>
              <a:gd name="connsiteX10" fmla="*/ 432707 w 2751364"/>
              <a:gd name="connsiteY10" fmla="*/ 3861707 h 4041321"/>
              <a:gd name="connsiteX11" fmla="*/ 481692 w 2751364"/>
              <a:gd name="connsiteY11" fmla="*/ 3829050 h 4041321"/>
              <a:gd name="connsiteX12" fmla="*/ 514350 w 2751364"/>
              <a:gd name="connsiteY12" fmla="*/ 3812721 h 4041321"/>
              <a:gd name="connsiteX13" fmla="*/ 563335 w 2751364"/>
              <a:gd name="connsiteY13" fmla="*/ 3771900 h 4041321"/>
              <a:gd name="connsiteX14" fmla="*/ 587828 w 2751364"/>
              <a:gd name="connsiteY14" fmla="*/ 3755571 h 4041321"/>
              <a:gd name="connsiteX15" fmla="*/ 620485 w 2751364"/>
              <a:gd name="connsiteY15" fmla="*/ 3706585 h 4041321"/>
              <a:gd name="connsiteX16" fmla="*/ 636814 w 2751364"/>
              <a:gd name="connsiteY16" fmla="*/ 3616778 h 4041321"/>
              <a:gd name="connsiteX17" fmla="*/ 644978 w 2751364"/>
              <a:gd name="connsiteY17" fmla="*/ 3592285 h 4041321"/>
              <a:gd name="connsiteX18" fmla="*/ 677635 w 2751364"/>
              <a:gd name="connsiteY18" fmla="*/ 3535135 h 4041321"/>
              <a:gd name="connsiteX19" fmla="*/ 693964 w 2751364"/>
              <a:gd name="connsiteY19" fmla="*/ 3469821 h 4041321"/>
              <a:gd name="connsiteX20" fmla="*/ 702128 w 2751364"/>
              <a:gd name="connsiteY20" fmla="*/ 3437164 h 4041321"/>
              <a:gd name="connsiteX21" fmla="*/ 718457 w 2751364"/>
              <a:gd name="connsiteY21" fmla="*/ 3412671 h 4041321"/>
              <a:gd name="connsiteX22" fmla="*/ 726621 w 2751364"/>
              <a:gd name="connsiteY22" fmla="*/ 3388178 h 4041321"/>
              <a:gd name="connsiteX23" fmla="*/ 742950 w 2751364"/>
              <a:gd name="connsiteY23" fmla="*/ 3208564 h 4041321"/>
              <a:gd name="connsiteX24" fmla="*/ 751114 w 2751364"/>
              <a:gd name="connsiteY24" fmla="*/ 3184071 h 4041321"/>
              <a:gd name="connsiteX25" fmla="*/ 791935 w 2751364"/>
              <a:gd name="connsiteY25" fmla="*/ 3135085 h 4041321"/>
              <a:gd name="connsiteX26" fmla="*/ 816428 w 2751364"/>
              <a:gd name="connsiteY26" fmla="*/ 3118757 h 4041321"/>
              <a:gd name="connsiteX27" fmla="*/ 865414 w 2751364"/>
              <a:gd name="connsiteY27" fmla="*/ 3102428 h 4041321"/>
              <a:gd name="connsiteX28" fmla="*/ 922564 w 2751364"/>
              <a:gd name="connsiteY28" fmla="*/ 3077935 h 4041321"/>
              <a:gd name="connsiteX29" fmla="*/ 971550 w 2751364"/>
              <a:gd name="connsiteY29" fmla="*/ 3053442 h 4041321"/>
              <a:gd name="connsiteX30" fmla="*/ 996042 w 2751364"/>
              <a:gd name="connsiteY30" fmla="*/ 3037114 h 4041321"/>
              <a:gd name="connsiteX31" fmla="*/ 1020535 w 2751364"/>
              <a:gd name="connsiteY31" fmla="*/ 3028950 h 4041321"/>
              <a:gd name="connsiteX32" fmla="*/ 1053192 w 2751364"/>
              <a:gd name="connsiteY32" fmla="*/ 3012621 h 4041321"/>
              <a:gd name="connsiteX33" fmla="*/ 1102178 w 2751364"/>
              <a:gd name="connsiteY33" fmla="*/ 2996292 h 4041321"/>
              <a:gd name="connsiteX34" fmla="*/ 1167492 w 2751364"/>
              <a:gd name="connsiteY34" fmla="*/ 2971800 h 4041321"/>
              <a:gd name="connsiteX35" fmla="*/ 1200150 w 2751364"/>
              <a:gd name="connsiteY35" fmla="*/ 2947307 h 4041321"/>
              <a:gd name="connsiteX36" fmla="*/ 1265464 w 2751364"/>
              <a:gd name="connsiteY36" fmla="*/ 2914650 h 4041321"/>
              <a:gd name="connsiteX37" fmla="*/ 1298121 w 2751364"/>
              <a:gd name="connsiteY37" fmla="*/ 2890157 h 4041321"/>
              <a:gd name="connsiteX38" fmla="*/ 1322614 w 2751364"/>
              <a:gd name="connsiteY38" fmla="*/ 2881992 h 4041321"/>
              <a:gd name="connsiteX39" fmla="*/ 1371600 w 2751364"/>
              <a:gd name="connsiteY39" fmla="*/ 2849335 h 4041321"/>
              <a:gd name="connsiteX40" fmla="*/ 1420585 w 2751364"/>
              <a:gd name="connsiteY40" fmla="*/ 2833007 h 4041321"/>
              <a:gd name="connsiteX41" fmla="*/ 1494064 w 2751364"/>
              <a:gd name="connsiteY41" fmla="*/ 2792185 h 4041321"/>
              <a:gd name="connsiteX42" fmla="*/ 1543050 w 2751364"/>
              <a:gd name="connsiteY42" fmla="*/ 2751364 h 4041321"/>
              <a:gd name="connsiteX43" fmla="*/ 1592035 w 2751364"/>
              <a:gd name="connsiteY43" fmla="*/ 2710542 h 4041321"/>
              <a:gd name="connsiteX44" fmla="*/ 1624692 w 2751364"/>
              <a:gd name="connsiteY44" fmla="*/ 2661557 h 4041321"/>
              <a:gd name="connsiteX45" fmla="*/ 1649185 w 2751364"/>
              <a:gd name="connsiteY45" fmla="*/ 2628900 h 4041321"/>
              <a:gd name="connsiteX46" fmla="*/ 1681842 w 2751364"/>
              <a:gd name="connsiteY46" fmla="*/ 2579914 h 4041321"/>
              <a:gd name="connsiteX47" fmla="*/ 1698171 w 2751364"/>
              <a:gd name="connsiteY47" fmla="*/ 2555421 h 4041321"/>
              <a:gd name="connsiteX48" fmla="*/ 1714500 w 2751364"/>
              <a:gd name="connsiteY48" fmla="*/ 2498271 h 4041321"/>
              <a:gd name="connsiteX49" fmla="*/ 1738992 w 2751364"/>
              <a:gd name="connsiteY49" fmla="*/ 2432957 h 4041321"/>
              <a:gd name="connsiteX50" fmla="*/ 1730828 w 2751364"/>
              <a:gd name="connsiteY50" fmla="*/ 2139042 h 4041321"/>
              <a:gd name="connsiteX51" fmla="*/ 1722664 w 2751364"/>
              <a:gd name="connsiteY51" fmla="*/ 2114550 h 4041321"/>
              <a:gd name="connsiteX52" fmla="*/ 1698171 w 2751364"/>
              <a:gd name="connsiteY52" fmla="*/ 2098221 h 4041321"/>
              <a:gd name="connsiteX53" fmla="*/ 1690007 w 2751364"/>
              <a:gd name="connsiteY53" fmla="*/ 2073728 h 4041321"/>
              <a:gd name="connsiteX54" fmla="*/ 1673678 w 2751364"/>
              <a:gd name="connsiteY54" fmla="*/ 2041071 h 4041321"/>
              <a:gd name="connsiteX55" fmla="*/ 1649185 w 2751364"/>
              <a:gd name="connsiteY55" fmla="*/ 1983921 h 4041321"/>
              <a:gd name="connsiteX56" fmla="*/ 1632857 w 2751364"/>
              <a:gd name="connsiteY56" fmla="*/ 1934935 h 4041321"/>
              <a:gd name="connsiteX57" fmla="*/ 1616528 w 2751364"/>
              <a:gd name="connsiteY57" fmla="*/ 1853292 h 4041321"/>
              <a:gd name="connsiteX58" fmla="*/ 1624692 w 2751364"/>
              <a:gd name="connsiteY58" fmla="*/ 1738992 h 4041321"/>
              <a:gd name="connsiteX59" fmla="*/ 1657350 w 2751364"/>
              <a:gd name="connsiteY59" fmla="*/ 1690007 h 4041321"/>
              <a:gd name="connsiteX60" fmla="*/ 1698171 w 2751364"/>
              <a:gd name="connsiteY60" fmla="*/ 1641021 h 4041321"/>
              <a:gd name="connsiteX61" fmla="*/ 1722664 w 2751364"/>
              <a:gd name="connsiteY61" fmla="*/ 1624692 h 4041321"/>
              <a:gd name="connsiteX62" fmla="*/ 1738992 w 2751364"/>
              <a:gd name="connsiteY62" fmla="*/ 1600200 h 4041321"/>
              <a:gd name="connsiteX63" fmla="*/ 1820635 w 2751364"/>
              <a:gd name="connsiteY63" fmla="*/ 1551214 h 4041321"/>
              <a:gd name="connsiteX64" fmla="*/ 1845128 w 2751364"/>
              <a:gd name="connsiteY64" fmla="*/ 1526721 h 4041321"/>
              <a:gd name="connsiteX65" fmla="*/ 1885950 w 2751364"/>
              <a:gd name="connsiteY65" fmla="*/ 1518557 h 4041321"/>
              <a:gd name="connsiteX66" fmla="*/ 1943100 w 2751364"/>
              <a:gd name="connsiteY66" fmla="*/ 1494064 h 4041321"/>
              <a:gd name="connsiteX67" fmla="*/ 2016578 w 2751364"/>
              <a:gd name="connsiteY67" fmla="*/ 1445078 h 4041321"/>
              <a:gd name="connsiteX68" fmla="*/ 2065564 w 2751364"/>
              <a:gd name="connsiteY68" fmla="*/ 1412421 h 4041321"/>
              <a:gd name="connsiteX69" fmla="*/ 2090057 w 2751364"/>
              <a:gd name="connsiteY69" fmla="*/ 1387928 h 4041321"/>
              <a:gd name="connsiteX70" fmla="*/ 2106385 w 2751364"/>
              <a:gd name="connsiteY70" fmla="*/ 1363435 h 4041321"/>
              <a:gd name="connsiteX71" fmla="*/ 2130878 w 2751364"/>
              <a:gd name="connsiteY71" fmla="*/ 1330778 h 4041321"/>
              <a:gd name="connsiteX72" fmla="*/ 2155371 w 2751364"/>
              <a:gd name="connsiteY72" fmla="*/ 1306285 h 4041321"/>
              <a:gd name="connsiteX73" fmla="*/ 2163535 w 2751364"/>
              <a:gd name="connsiteY73" fmla="*/ 1273628 h 4041321"/>
              <a:gd name="connsiteX74" fmla="*/ 2204357 w 2751364"/>
              <a:gd name="connsiteY74" fmla="*/ 1224642 h 4041321"/>
              <a:gd name="connsiteX75" fmla="*/ 2228850 w 2751364"/>
              <a:gd name="connsiteY75" fmla="*/ 1167492 h 4041321"/>
              <a:gd name="connsiteX76" fmla="*/ 2220685 w 2751364"/>
              <a:gd name="connsiteY76" fmla="*/ 1085850 h 4041321"/>
              <a:gd name="connsiteX77" fmla="*/ 2188028 w 2751364"/>
              <a:gd name="connsiteY77" fmla="*/ 1028700 h 4041321"/>
              <a:gd name="connsiteX78" fmla="*/ 2188028 w 2751364"/>
              <a:gd name="connsiteY78" fmla="*/ 669471 h 4041321"/>
              <a:gd name="connsiteX79" fmla="*/ 2204357 w 2751364"/>
              <a:gd name="connsiteY79" fmla="*/ 636814 h 4041321"/>
              <a:gd name="connsiteX80" fmla="*/ 2237014 w 2751364"/>
              <a:gd name="connsiteY80" fmla="*/ 587828 h 4041321"/>
              <a:gd name="connsiteX81" fmla="*/ 2245178 w 2751364"/>
              <a:gd name="connsiteY81" fmla="*/ 563335 h 4041321"/>
              <a:gd name="connsiteX82" fmla="*/ 2269671 w 2751364"/>
              <a:gd name="connsiteY82" fmla="*/ 514350 h 4041321"/>
              <a:gd name="connsiteX83" fmla="*/ 2294164 w 2751364"/>
              <a:gd name="connsiteY83" fmla="*/ 522514 h 4041321"/>
              <a:gd name="connsiteX84" fmla="*/ 2334985 w 2751364"/>
              <a:gd name="connsiteY84" fmla="*/ 473528 h 4041321"/>
              <a:gd name="connsiteX85" fmla="*/ 2359478 w 2751364"/>
              <a:gd name="connsiteY85" fmla="*/ 465364 h 4041321"/>
              <a:gd name="connsiteX86" fmla="*/ 2441121 w 2751364"/>
              <a:gd name="connsiteY86" fmla="*/ 400050 h 4041321"/>
              <a:gd name="connsiteX87" fmla="*/ 2457450 w 2751364"/>
              <a:gd name="connsiteY87" fmla="*/ 375557 h 4041321"/>
              <a:gd name="connsiteX88" fmla="*/ 2481942 w 2751364"/>
              <a:gd name="connsiteY88" fmla="*/ 326571 h 4041321"/>
              <a:gd name="connsiteX89" fmla="*/ 2506435 w 2751364"/>
              <a:gd name="connsiteY89" fmla="*/ 310242 h 4041321"/>
              <a:gd name="connsiteX90" fmla="*/ 2539092 w 2751364"/>
              <a:gd name="connsiteY90" fmla="*/ 269421 h 4041321"/>
              <a:gd name="connsiteX91" fmla="*/ 2555421 w 2751364"/>
              <a:gd name="connsiteY91" fmla="*/ 244928 h 4041321"/>
              <a:gd name="connsiteX92" fmla="*/ 2604407 w 2751364"/>
              <a:gd name="connsiteY92" fmla="*/ 195942 h 4041321"/>
              <a:gd name="connsiteX93" fmla="*/ 2628900 w 2751364"/>
              <a:gd name="connsiteY93" fmla="*/ 171450 h 4041321"/>
              <a:gd name="connsiteX94" fmla="*/ 2653392 w 2751364"/>
              <a:gd name="connsiteY94" fmla="*/ 146957 h 4041321"/>
              <a:gd name="connsiteX95" fmla="*/ 2661557 w 2751364"/>
              <a:gd name="connsiteY95" fmla="*/ 122464 h 4041321"/>
              <a:gd name="connsiteX96" fmla="*/ 2710542 w 2751364"/>
              <a:gd name="connsiteY96" fmla="*/ 73478 h 4041321"/>
              <a:gd name="connsiteX97" fmla="*/ 2718707 w 2751364"/>
              <a:gd name="connsiteY97" fmla="*/ 48985 h 4041321"/>
              <a:gd name="connsiteX98" fmla="*/ 2751364 w 2751364"/>
              <a:gd name="connsiteY98" fmla="*/ 0 h 4041321"/>
              <a:gd name="connsiteX99" fmla="*/ 2743200 w 2751364"/>
              <a:gd name="connsiteY99" fmla="*/ 40821 h 4041321"/>
              <a:gd name="connsiteX100" fmla="*/ 2735035 w 2751364"/>
              <a:gd name="connsiteY100" fmla="*/ 65314 h 404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2751364" h="4041321">
                <a:moveTo>
                  <a:pt x="0" y="4041321"/>
                </a:moveTo>
                <a:cubicBezTo>
                  <a:pt x="5443" y="4027714"/>
                  <a:pt x="6791" y="4011627"/>
                  <a:pt x="16328" y="4000500"/>
                </a:cubicBezTo>
                <a:cubicBezTo>
                  <a:pt x="24248" y="3991259"/>
                  <a:pt x="38418" y="3990209"/>
                  <a:pt x="48985" y="3984171"/>
                </a:cubicBezTo>
                <a:cubicBezTo>
                  <a:pt x="57504" y="3979303"/>
                  <a:pt x="64702" y="3972230"/>
                  <a:pt x="73478" y="3967842"/>
                </a:cubicBezTo>
                <a:cubicBezTo>
                  <a:pt x="96276" y="3956443"/>
                  <a:pt x="134063" y="3954522"/>
                  <a:pt x="155121" y="3951514"/>
                </a:cubicBezTo>
                <a:cubicBezTo>
                  <a:pt x="174529" y="3945045"/>
                  <a:pt x="191775" y="3938601"/>
                  <a:pt x="212271" y="3935185"/>
                </a:cubicBezTo>
                <a:cubicBezTo>
                  <a:pt x="233913" y="3931578"/>
                  <a:pt x="255814" y="3929742"/>
                  <a:pt x="277585" y="3927021"/>
                </a:cubicBezTo>
                <a:cubicBezTo>
                  <a:pt x="293914" y="3921578"/>
                  <a:pt x="312250" y="3920239"/>
                  <a:pt x="326571" y="3910692"/>
                </a:cubicBezTo>
                <a:cubicBezTo>
                  <a:pt x="360400" y="3888140"/>
                  <a:pt x="341545" y="3896744"/>
                  <a:pt x="383721" y="3886200"/>
                </a:cubicBezTo>
                <a:cubicBezTo>
                  <a:pt x="391885" y="3880757"/>
                  <a:pt x="399438" y="3874259"/>
                  <a:pt x="408214" y="3869871"/>
                </a:cubicBezTo>
                <a:cubicBezTo>
                  <a:pt x="415911" y="3866022"/>
                  <a:pt x="425184" y="3865886"/>
                  <a:pt x="432707" y="3861707"/>
                </a:cubicBezTo>
                <a:cubicBezTo>
                  <a:pt x="449862" y="3852177"/>
                  <a:pt x="464140" y="3837826"/>
                  <a:pt x="481692" y="3829050"/>
                </a:cubicBezTo>
                <a:cubicBezTo>
                  <a:pt x="492578" y="3823607"/>
                  <a:pt x="503783" y="3818760"/>
                  <a:pt x="514350" y="3812721"/>
                </a:cubicBezTo>
                <a:cubicBezTo>
                  <a:pt x="553042" y="3790611"/>
                  <a:pt x="526499" y="3802596"/>
                  <a:pt x="563335" y="3771900"/>
                </a:cubicBezTo>
                <a:cubicBezTo>
                  <a:pt x="570873" y="3765618"/>
                  <a:pt x="579664" y="3761014"/>
                  <a:pt x="587828" y="3755571"/>
                </a:cubicBezTo>
                <a:cubicBezTo>
                  <a:pt x="598714" y="3739242"/>
                  <a:pt x="615725" y="3725624"/>
                  <a:pt x="620485" y="3706585"/>
                </a:cubicBezTo>
                <a:cubicBezTo>
                  <a:pt x="644683" y="3609802"/>
                  <a:pt x="607572" y="3762995"/>
                  <a:pt x="636814" y="3616778"/>
                </a:cubicBezTo>
                <a:cubicBezTo>
                  <a:pt x="638502" y="3608339"/>
                  <a:pt x="641588" y="3600195"/>
                  <a:pt x="644978" y="3592285"/>
                </a:cubicBezTo>
                <a:cubicBezTo>
                  <a:pt x="657406" y="3563286"/>
                  <a:pt x="661239" y="3559730"/>
                  <a:pt x="677635" y="3535135"/>
                </a:cubicBezTo>
                <a:cubicBezTo>
                  <a:pt x="694237" y="3452133"/>
                  <a:pt x="677226" y="3528405"/>
                  <a:pt x="693964" y="3469821"/>
                </a:cubicBezTo>
                <a:cubicBezTo>
                  <a:pt x="697046" y="3459032"/>
                  <a:pt x="697708" y="3447477"/>
                  <a:pt x="702128" y="3437164"/>
                </a:cubicBezTo>
                <a:cubicBezTo>
                  <a:pt x="705993" y="3428145"/>
                  <a:pt x="713014" y="3420835"/>
                  <a:pt x="718457" y="3412671"/>
                </a:cubicBezTo>
                <a:cubicBezTo>
                  <a:pt x="721178" y="3404507"/>
                  <a:pt x="724754" y="3396579"/>
                  <a:pt x="726621" y="3388178"/>
                </a:cubicBezTo>
                <a:cubicBezTo>
                  <a:pt x="741892" y="3319455"/>
                  <a:pt x="733923" y="3294314"/>
                  <a:pt x="742950" y="3208564"/>
                </a:cubicBezTo>
                <a:cubicBezTo>
                  <a:pt x="743851" y="3200005"/>
                  <a:pt x="747265" y="3191768"/>
                  <a:pt x="751114" y="3184071"/>
                </a:cubicBezTo>
                <a:cubicBezTo>
                  <a:pt x="760288" y="3165721"/>
                  <a:pt x="776458" y="3147983"/>
                  <a:pt x="791935" y="3135085"/>
                </a:cubicBezTo>
                <a:cubicBezTo>
                  <a:pt x="799473" y="3128803"/>
                  <a:pt x="807461" y="3122742"/>
                  <a:pt x="816428" y="3118757"/>
                </a:cubicBezTo>
                <a:cubicBezTo>
                  <a:pt x="832157" y="3111767"/>
                  <a:pt x="851093" y="3111975"/>
                  <a:pt x="865414" y="3102428"/>
                </a:cubicBezTo>
                <a:cubicBezTo>
                  <a:pt x="899243" y="3079876"/>
                  <a:pt x="880388" y="3088480"/>
                  <a:pt x="922564" y="3077935"/>
                </a:cubicBezTo>
                <a:cubicBezTo>
                  <a:pt x="992761" y="3031139"/>
                  <a:pt x="903943" y="3087246"/>
                  <a:pt x="971550" y="3053442"/>
                </a:cubicBezTo>
                <a:cubicBezTo>
                  <a:pt x="980326" y="3049054"/>
                  <a:pt x="987266" y="3041502"/>
                  <a:pt x="996042" y="3037114"/>
                </a:cubicBezTo>
                <a:cubicBezTo>
                  <a:pt x="1003739" y="3033265"/>
                  <a:pt x="1012625" y="3032340"/>
                  <a:pt x="1020535" y="3028950"/>
                </a:cubicBezTo>
                <a:cubicBezTo>
                  <a:pt x="1031722" y="3024156"/>
                  <a:pt x="1041892" y="3017141"/>
                  <a:pt x="1053192" y="3012621"/>
                </a:cubicBezTo>
                <a:cubicBezTo>
                  <a:pt x="1069173" y="3006229"/>
                  <a:pt x="1086783" y="3003989"/>
                  <a:pt x="1102178" y="2996292"/>
                </a:cubicBezTo>
                <a:cubicBezTo>
                  <a:pt x="1144871" y="2974946"/>
                  <a:pt x="1123028" y="2982916"/>
                  <a:pt x="1167492" y="2971800"/>
                </a:cubicBezTo>
                <a:cubicBezTo>
                  <a:pt x="1178378" y="2963636"/>
                  <a:pt x="1188396" y="2954163"/>
                  <a:pt x="1200150" y="2947307"/>
                </a:cubicBezTo>
                <a:cubicBezTo>
                  <a:pt x="1221175" y="2935042"/>
                  <a:pt x="1245991" y="2929255"/>
                  <a:pt x="1265464" y="2914650"/>
                </a:cubicBezTo>
                <a:cubicBezTo>
                  <a:pt x="1276350" y="2906486"/>
                  <a:pt x="1286307" y="2896908"/>
                  <a:pt x="1298121" y="2890157"/>
                </a:cubicBezTo>
                <a:cubicBezTo>
                  <a:pt x="1305593" y="2885887"/>
                  <a:pt x="1315091" y="2886171"/>
                  <a:pt x="1322614" y="2881992"/>
                </a:cubicBezTo>
                <a:cubicBezTo>
                  <a:pt x="1339769" y="2872461"/>
                  <a:pt x="1352982" y="2855541"/>
                  <a:pt x="1371600" y="2849335"/>
                </a:cubicBezTo>
                <a:lnTo>
                  <a:pt x="1420585" y="2833007"/>
                </a:lnTo>
                <a:cubicBezTo>
                  <a:pt x="1476732" y="2795576"/>
                  <a:pt x="1450954" y="2806556"/>
                  <a:pt x="1494064" y="2792185"/>
                </a:cubicBezTo>
                <a:cubicBezTo>
                  <a:pt x="1565629" y="2720620"/>
                  <a:pt x="1474843" y="2808203"/>
                  <a:pt x="1543050" y="2751364"/>
                </a:cubicBezTo>
                <a:cubicBezTo>
                  <a:pt x="1605919" y="2698973"/>
                  <a:pt x="1531216" y="2751089"/>
                  <a:pt x="1592035" y="2710542"/>
                </a:cubicBezTo>
                <a:cubicBezTo>
                  <a:pt x="1602921" y="2694214"/>
                  <a:pt x="1612917" y="2677256"/>
                  <a:pt x="1624692" y="2661557"/>
                </a:cubicBezTo>
                <a:cubicBezTo>
                  <a:pt x="1632856" y="2650671"/>
                  <a:pt x="1641382" y="2640047"/>
                  <a:pt x="1649185" y="2628900"/>
                </a:cubicBezTo>
                <a:cubicBezTo>
                  <a:pt x="1660439" y="2612823"/>
                  <a:pt x="1670956" y="2596243"/>
                  <a:pt x="1681842" y="2579914"/>
                </a:cubicBezTo>
                <a:lnTo>
                  <a:pt x="1698171" y="2555421"/>
                </a:lnTo>
                <a:cubicBezTo>
                  <a:pt x="1702316" y="2538841"/>
                  <a:pt x="1707470" y="2514675"/>
                  <a:pt x="1714500" y="2498271"/>
                </a:cubicBezTo>
                <a:cubicBezTo>
                  <a:pt x="1740114" y="2438506"/>
                  <a:pt x="1723942" y="2493161"/>
                  <a:pt x="1738992" y="2432957"/>
                </a:cubicBezTo>
                <a:cubicBezTo>
                  <a:pt x="1736271" y="2334985"/>
                  <a:pt x="1735847" y="2236923"/>
                  <a:pt x="1730828" y="2139042"/>
                </a:cubicBezTo>
                <a:cubicBezTo>
                  <a:pt x="1730387" y="2130448"/>
                  <a:pt x="1728040" y="2121270"/>
                  <a:pt x="1722664" y="2114550"/>
                </a:cubicBezTo>
                <a:cubicBezTo>
                  <a:pt x="1716534" y="2106888"/>
                  <a:pt x="1706335" y="2103664"/>
                  <a:pt x="1698171" y="2098221"/>
                </a:cubicBezTo>
                <a:cubicBezTo>
                  <a:pt x="1695450" y="2090057"/>
                  <a:pt x="1693397" y="2081638"/>
                  <a:pt x="1690007" y="2073728"/>
                </a:cubicBezTo>
                <a:cubicBezTo>
                  <a:pt x="1685213" y="2062541"/>
                  <a:pt x="1677951" y="2052467"/>
                  <a:pt x="1673678" y="2041071"/>
                </a:cubicBezTo>
                <a:cubicBezTo>
                  <a:pt x="1651083" y="1980818"/>
                  <a:pt x="1682277" y="2033558"/>
                  <a:pt x="1649185" y="1983921"/>
                </a:cubicBezTo>
                <a:cubicBezTo>
                  <a:pt x="1643742" y="1967592"/>
                  <a:pt x="1635291" y="1951974"/>
                  <a:pt x="1632857" y="1934935"/>
                </a:cubicBezTo>
                <a:cubicBezTo>
                  <a:pt x="1623475" y="1869266"/>
                  <a:pt x="1630777" y="1896041"/>
                  <a:pt x="1616528" y="1853292"/>
                </a:cubicBezTo>
                <a:cubicBezTo>
                  <a:pt x="1619249" y="1815192"/>
                  <a:pt x="1615428" y="1776049"/>
                  <a:pt x="1624692" y="1738992"/>
                </a:cubicBezTo>
                <a:cubicBezTo>
                  <a:pt x="1629452" y="1719953"/>
                  <a:pt x="1646464" y="1706335"/>
                  <a:pt x="1657350" y="1690007"/>
                </a:cubicBezTo>
                <a:cubicBezTo>
                  <a:pt x="1673407" y="1665921"/>
                  <a:pt x="1674594" y="1660668"/>
                  <a:pt x="1698171" y="1641021"/>
                </a:cubicBezTo>
                <a:cubicBezTo>
                  <a:pt x="1705709" y="1634739"/>
                  <a:pt x="1714500" y="1630135"/>
                  <a:pt x="1722664" y="1624692"/>
                </a:cubicBezTo>
                <a:cubicBezTo>
                  <a:pt x="1728107" y="1616528"/>
                  <a:pt x="1731608" y="1606661"/>
                  <a:pt x="1738992" y="1600200"/>
                </a:cubicBezTo>
                <a:cubicBezTo>
                  <a:pt x="1765267" y="1577209"/>
                  <a:pt x="1790789" y="1566136"/>
                  <a:pt x="1820635" y="1551214"/>
                </a:cubicBezTo>
                <a:cubicBezTo>
                  <a:pt x="1828799" y="1543050"/>
                  <a:pt x="1834801" y="1531885"/>
                  <a:pt x="1845128" y="1526721"/>
                </a:cubicBezTo>
                <a:cubicBezTo>
                  <a:pt x="1857540" y="1520515"/>
                  <a:pt x="1872488" y="1521923"/>
                  <a:pt x="1885950" y="1518557"/>
                </a:cubicBezTo>
                <a:cubicBezTo>
                  <a:pt x="1905249" y="1513732"/>
                  <a:pt x="1926418" y="1504073"/>
                  <a:pt x="1943100" y="1494064"/>
                </a:cubicBezTo>
                <a:cubicBezTo>
                  <a:pt x="1943113" y="1494056"/>
                  <a:pt x="2004325" y="1453246"/>
                  <a:pt x="2016578" y="1445078"/>
                </a:cubicBezTo>
                <a:cubicBezTo>
                  <a:pt x="2016583" y="1445075"/>
                  <a:pt x="2065560" y="1412425"/>
                  <a:pt x="2065564" y="1412421"/>
                </a:cubicBezTo>
                <a:cubicBezTo>
                  <a:pt x="2073728" y="1404257"/>
                  <a:pt x="2082665" y="1396798"/>
                  <a:pt x="2090057" y="1387928"/>
                </a:cubicBezTo>
                <a:cubicBezTo>
                  <a:pt x="2096339" y="1380390"/>
                  <a:pt x="2100682" y="1371420"/>
                  <a:pt x="2106385" y="1363435"/>
                </a:cubicBezTo>
                <a:cubicBezTo>
                  <a:pt x="2114294" y="1352362"/>
                  <a:pt x="2122023" y="1341109"/>
                  <a:pt x="2130878" y="1330778"/>
                </a:cubicBezTo>
                <a:cubicBezTo>
                  <a:pt x="2138392" y="1322012"/>
                  <a:pt x="2147207" y="1314449"/>
                  <a:pt x="2155371" y="1306285"/>
                </a:cubicBezTo>
                <a:cubicBezTo>
                  <a:pt x="2158092" y="1295399"/>
                  <a:pt x="2159115" y="1283941"/>
                  <a:pt x="2163535" y="1273628"/>
                </a:cubicBezTo>
                <a:cubicBezTo>
                  <a:pt x="2172060" y="1253737"/>
                  <a:pt x="2189645" y="1239354"/>
                  <a:pt x="2204357" y="1224642"/>
                </a:cubicBezTo>
                <a:cubicBezTo>
                  <a:pt x="2207544" y="1218268"/>
                  <a:pt x="2228850" y="1179502"/>
                  <a:pt x="2228850" y="1167492"/>
                </a:cubicBezTo>
                <a:cubicBezTo>
                  <a:pt x="2228850" y="1140142"/>
                  <a:pt x="2226416" y="1112593"/>
                  <a:pt x="2220685" y="1085850"/>
                </a:cubicBezTo>
                <a:cubicBezTo>
                  <a:pt x="2217413" y="1070580"/>
                  <a:pt x="2197045" y="1042225"/>
                  <a:pt x="2188028" y="1028700"/>
                </a:cubicBezTo>
                <a:cubicBezTo>
                  <a:pt x="2145503" y="901120"/>
                  <a:pt x="2167558" y="976520"/>
                  <a:pt x="2188028" y="669471"/>
                </a:cubicBezTo>
                <a:cubicBezTo>
                  <a:pt x="2188838" y="657327"/>
                  <a:pt x="2198095" y="647250"/>
                  <a:pt x="2204357" y="636814"/>
                </a:cubicBezTo>
                <a:cubicBezTo>
                  <a:pt x="2214454" y="619986"/>
                  <a:pt x="2237014" y="587828"/>
                  <a:pt x="2237014" y="587828"/>
                </a:cubicBezTo>
                <a:cubicBezTo>
                  <a:pt x="2239735" y="579664"/>
                  <a:pt x="2241329" y="571032"/>
                  <a:pt x="2245178" y="563335"/>
                </a:cubicBezTo>
                <a:cubicBezTo>
                  <a:pt x="2276833" y="500026"/>
                  <a:pt x="2249150" y="575914"/>
                  <a:pt x="2269671" y="514350"/>
                </a:cubicBezTo>
                <a:cubicBezTo>
                  <a:pt x="2277835" y="517071"/>
                  <a:pt x="2286000" y="525235"/>
                  <a:pt x="2294164" y="522514"/>
                </a:cubicBezTo>
                <a:cubicBezTo>
                  <a:pt x="2320821" y="513628"/>
                  <a:pt x="2316309" y="488469"/>
                  <a:pt x="2334985" y="473528"/>
                </a:cubicBezTo>
                <a:cubicBezTo>
                  <a:pt x="2341705" y="468152"/>
                  <a:pt x="2351314" y="468085"/>
                  <a:pt x="2359478" y="465364"/>
                </a:cubicBezTo>
                <a:cubicBezTo>
                  <a:pt x="2388494" y="446019"/>
                  <a:pt x="2418513" y="427179"/>
                  <a:pt x="2441121" y="400050"/>
                </a:cubicBezTo>
                <a:cubicBezTo>
                  <a:pt x="2447403" y="392512"/>
                  <a:pt x="2452007" y="383721"/>
                  <a:pt x="2457450" y="375557"/>
                </a:cubicBezTo>
                <a:cubicBezTo>
                  <a:pt x="2464090" y="355637"/>
                  <a:pt x="2466116" y="342397"/>
                  <a:pt x="2481942" y="326571"/>
                </a:cubicBezTo>
                <a:cubicBezTo>
                  <a:pt x="2488880" y="319633"/>
                  <a:pt x="2498271" y="315685"/>
                  <a:pt x="2506435" y="310242"/>
                </a:cubicBezTo>
                <a:cubicBezTo>
                  <a:pt x="2522331" y="262561"/>
                  <a:pt x="2502164" y="306350"/>
                  <a:pt x="2539092" y="269421"/>
                </a:cubicBezTo>
                <a:cubicBezTo>
                  <a:pt x="2546030" y="262483"/>
                  <a:pt x="2548902" y="252262"/>
                  <a:pt x="2555421" y="244928"/>
                </a:cubicBezTo>
                <a:cubicBezTo>
                  <a:pt x="2570763" y="227669"/>
                  <a:pt x="2588078" y="212271"/>
                  <a:pt x="2604407" y="195942"/>
                </a:cubicBezTo>
                <a:lnTo>
                  <a:pt x="2628900" y="171450"/>
                </a:lnTo>
                <a:lnTo>
                  <a:pt x="2653392" y="146957"/>
                </a:lnTo>
                <a:cubicBezTo>
                  <a:pt x="2656114" y="138793"/>
                  <a:pt x="2656273" y="129257"/>
                  <a:pt x="2661557" y="122464"/>
                </a:cubicBezTo>
                <a:cubicBezTo>
                  <a:pt x="2675734" y="104236"/>
                  <a:pt x="2710542" y="73478"/>
                  <a:pt x="2710542" y="73478"/>
                </a:cubicBezTo>
                <a:cubicBezTo>
                  <a:pt x="2713264" y="65314"/>
                  <a:pt x="2714527" y="56508"/>
                  <a:pt x="2718707" y="48985"/>
                </a:cubicBezTo>
                <a:cubicBezTo>
                  <a:pt x="2728238" y="31830"/>
                  <a:pt x="2751364" y="0"/>
                  <a:pt x="2751364" y="0"/>
                </a:cubicBezTo>
                <a:cubicBezTo>
                  <a:pt x="2748643" y="13607"/>
                  <a:pt x="2746566" y="27359"/>
                  <a:pt x="2743200" y="40821"/>
                </a:cubicBezTo>
                <a:cubicBezTo>
                  <a:pt x="2741113" y="49170"/>
                  <a:pt x="2735035" y="65314"/>
                  <a:pt x="2735035" y="65314"/>
                </a:cubicBezTo>
              </a:path>
            </a:pathLst>
          </a:custGeom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l-SI">
              <a:solidFill>
                <a:srgbClr val="FF3300"/>
              </a:solidFill>
            </a:endParaRPr>
          </a:p>
        </p:txBody>
      </p:sp>
      <p:sp>
        <p:nvSpPr>
          <p:cNvPr id="8" name="Pravokotnik 7"/>
          <p:cNvSpPr/>
          <p:nvPr/>
        </p:nvSpPr>
        <p:spPr>
          <a:xfrm rot="17800734">
            <a:off x="4377649" y="4764137"/>
            <a:ext cx="23912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5400" b="1" dirty="0">
                <a:solidFill>
                  <a:srgbClr val="FF0000"/>
                </a:solidFill>
              </a:rPr>
              <a:t>MOTIV-</a:t>
            </a:r>
            <a:endParaRPr lang="sl-SI" sz="5400" dirty="0"/>
          </a:p>
        </p:txBody>
      </p:sp>
      <p:sp>
        <p:nvSpPr>
          <p:cNvPr id="9" name="Rectangle 2"/>
          <p:cNvSpPr/>
          <p:nvPr/>
        </p:nvSpPr>
        <p:spPr>
          <a:xfrm>
            <a:off x="2172255" y="5656437"/>
            <a:ext cx="11316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sl-SI" sz="2000" b="1" dirty="0">
                <a:solidFill>
                  <a:srgbClr val="00FFFF"/>
                </a:solidFill>
              </a:rPr>
              <a:t>SEDANJI </a:t>
            </a:r>
          </a:p>
          <a:p>
            <a:pPr marL="342900" indent="-342900"/>
            <a:r>
              <a:rPr lang="sl-SI" sz="2000" b="1" dirty="0">
                <a:solidFill>
                  <a:srgbClr val="00FFFF"/>
                </a:solidFill>
              </a:rPr>
              <a:t>POLOŽAJ</a:t>
            </a:r>
          </a:p>
        </p:txBody>
      </p:sp>
      <p:sp>
        <p:nvSpPr>
          <p:cNvPr id="12" name="Ograda noge 12"/>
          <p:cNvSpPr>
            <a:spLocks noGrp="1"/>
          </p:cNvSpPr>
          <p:nvPr>
            <p:ph type="ftr" sz="quarter" idx="11"/>
          </p:nvPr>
        </p:nvSpPr>
        <p:spPr>
          <a:xfrm>
            <a:off x="0" y="6318849"/>
            <a:ext cx="1783702" cy="365125"/>
          </a:xfrm>
        </p:spPr>
        <p:txBody>
          <a:bodyPr/>
          <a:lstStyle/>
          <a:p>
            <a:r>
              <a:rPr lang="sl-SI" dirty="0" smtClean="0"/>
              <a:t>martin.lisec@stopinje.si 040 731 115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61343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animBg="1"/>
      <p:bldP spid="8" grpId="0"/>
      <p:bldP spid="9" grpId="0"/>
    </p:bld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3274</TotalTime>
  <Words>518</Words>
  <Application>Microsoft Office PowerPoint</Application>
  <PresentationFormat>Širokozaslonsko</PresentationFormat>
  <Paragraphs>98</Paragraphs>
  <Slides>13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5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Wingdings</vt:lpstr>
      <vt:lpstr>Officeova tema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Admin</dc:creator>
  <cp:lastModifiedBy>Admin</cp:lastModifiedBy>
  <cp:revision>25</cp:revision>
  <dcterms:created xsi:type="dcterms:W3CDTF">2017-09-12T05:02:35Z</dcterms:created>
  <dcterms:modified xsi:type="dcterms:W3CDTF">2017-09-18T05:23:08Z</dcterms:modified>
</cp:coreProperties>
</file>