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6" r:id="rId2"/>
    <p:sldId id="263" r:id="rId3"/>
    <p:sldId id="277" r:id="rId4"/>
    <p:sldId id="262" r:id="rId5"/>
    <p:sldId id="265" r:id="rId6"/>
    <p:sldId id="328" r:id="rId7"/>
    <p:sldId id="337" r:id="rId8"/>
    <p:sldId id="338" r:id="rId9"/>
    <p:sldId id="300" r:id="rId1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rednji slog 1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rednji slo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2007" autoAdjust="0"/>
  </p:normalViewPr>
  <p:slideViewPr>
    <p:cSldViewPr>
      <p:cViewPr varScale="1">
        <p:scale>
          <a:sx n="105" d="100"/>
          <a:sy n="105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4729C-34AF-4848-A87D-16C33906CC70}" type="doc">
      <dgm:prSet loTypeId="urn:microsoft.com/office/officeart/2005/8/layout/radial1" loCatId="cycle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sl-SI"/>
        </a:p>
      </dgm:t>
    </dgm:pt>
    <dgm:pt modelId="{BB36C675-3B3D-4A84-A2A7-DA61118E6C15}">
      <dgm:prSet phldrT="[besedilo]" custT="1"/>
      <dgm:spPr>
        <a:blipFill dpi="0" rotWithShape="0">
          <a:blip xmlns:r="http://schemas.openxmlformats.org/officeDocument/2006/relationships" r:embed="rId1"/>
          <a:srcRect/>
          <a:stretch>
            <a:fillRect l="-22000" t="-4000" r="-22000" b="-4000"/>
          </a:stretch>
        </a:blipFill>
      </dgm:spPr>
      <dgm:t>
        <a:bodyPr/>
        <a:lstStyle/>
        <a:p>
          <a:r>
            <a:rPr lang="sl-SI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KLJUČNE KOMPETENCE        VŽU</a:t>
          </a:r>
        </a:p>
      </dgm:t>
    </dgm:pt>
    <dgm:pt modelId="{2AB38BCC-4967-4A5E-8DAC-08971ADEAB79}" type="parTrans" cxnId="{B87D21D0-3C29-4373-8121-09ABFB51046E}">
      <dgm:prSet/>
      <dgm:spPr/>
      <dgm:t>
        <a:bodyPr/>
        <a:lstStyle/>
        <a:p>
          <a:endParaRPr lang="sl-SI" sz="3600"/>
        </a:p>
      </dgm:t>
    </dgm:pt>
    <dgm:pt modelId="{E275E70E-4237-4D73-A7A6-9E2051981650}" type="sibTrans" cxnId="{B87D21D0-3C29-4373-8121-09ABFB51046E}">
      <dgm:prSet/>
      <dgm:spPr/>
      <dgm:t>
        <a:bodyPr/>
        <a:lstStyle/>
        <a:p>
          <a:endParaRPr lang="sl-SI" sz="3600"/>
        </a:p>
      </dgm:t>
    </dgm:pt>
    <dgm:pt modelId="{D95018E0-3A31-4404-A6E2-34AC09F9685C}" type="pres">
      <dgm:prSet presAssocID="{5F54729C-34AF-4848-A87D-16C33906CC7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1DC46C-D73B-44DA-8816-EB466D0376BA}" type="pres">
      <dgm:prSet presAssocID="{BB36C675-3B3D-4A84-A2A7-DA61118E6C15}" presName="centerShape" presStyleLbl="node0" presStyleIdx="0" presStyleCnt="1" custScaleX="180771" custScaleY="130179" custLinFactNeighborX="403"/>
      <dgm:spPr/>
    </dgm:pt>
  </dgm:ptLst>
  <dgm:cxnLst>
    <dgm:cxn modelId="{1F5AFAB6-785C-4EBD-9494-B94C414A16AE}" type="presOf" srcId="{5F54729C-34AF-4848-A87D-16C33906CC70}" destId="{D95018E0-3A31-4404-A6E2-34AC09F9685C}" srcOrd="0" destOrd="0" presId="urn:microsoft.com/office/officeart/2005/8/layout/radial1"/>
    <dgm:cxn modelId="{B87D21D0-3C29-4373-8121-09ABFB51046E}" srcId="{5F54729C-34AF-4848-A87D-16C33906CC70}" destId="{BB36C675-3B3D-4A84-A2A7-DA61118E6C15}" srcOrd="0" destOrd="0" parTransId="{2AB38BCC-4967-4A5E-8DAC-08971ADEAB79}" sibTransId="{E275E70E-4237-4D73-A7A6-9E2051981650}"/>
    <dgm:cxn modelId="{B91255F0-FF45-493B-920F-83D527551274}" type="presOf" srcId="{BB36C675-3B3D-4A84-A2A7-DA61118E6C15}" destId="{391DC46C-D73B-44DA-8816-EB466D0376BA}" srcOrd="0" destOrd="0" presId="urn:microsoft.com/office/officeart/2005/8/layout/radial1"/>
    <dgm:cxn modelId="{BDA20E19-223B-453D-ADDA-997536F4580B}" type="presParOf" srcId="{D95018E0-3A31-4404-A6E2-34AC09F9685C}" destId="{391DC46C-D73B-44DA-8816-EB466D0376BA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4729C-34AF-4848-A87D-16C33906CC70}" type="doc">
      <dgm:prSet loTypeId="urn:microsoft.com/office/officeart/2005/8/layout/radial3" loCatId="cycle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sl-SI"/>
        </a:p>
      </dgm:t>
    </dgm:pt>
    <dgm:pt modelId="{BB36C675-3B3D-4A84-A2A7-DA61118E6C15}">
      <dgm:prSet phldrT="[besedilo]" custT="1"/>
      <dgm:spPr>
        <a:blipFill dpi="0" rotWithShape="0">
          <a:blip xmlns:r="http://schemas.openxmlformats.org/officeDocument/2006/relationships" r:embed="rId1"/>
          <a:srcRect/>
          <a:stretch>
            <a:fillRect l="-28000" t="-4000" r="-28000" b="-4000"/>
          </a:stretch>
        </a:blipFill>
        <a:effectLst/>
      </dgm:spPr>
      <dgm:t>
        <a:bodyPr/>
        <a:lstStyle/>
        <a:p>
          <a:r>
            <a:rPr lang="sl-SI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KLJUČNE KOMPETENCE VŽU</a:t>
          </a:r>
        </a:p>
      </dgm:t>
    </dgm:pt>
    <dgm:pt modelId="{2AB38BCC-4967-4A5E-8DAC-08971ADEAB79}" type="parTrans" cxnId="{B87D21D0-3C29-4373-8121-09ABFB51046E}">
      <dgm:prSet/>
      <dgm:spPr/>
      <dgm:t>
        <a:bodyPr/>
        <a:lstStyle/>
        <a:p>
          <a:endParaRPr lang="sl-SI" sz="3600"/>
        </a:p>
      </dgm:t>
    </dgm:pt>
    <dgm:pt modelId="{E275E70E-4237-4D73-A7A6-9E2051981650}" type="sibTrans" cxnId="{B87D21D0-3C29-4373-8121-09ABFB51046E}">
      <dgm:prSet/>
      <dgm:spPr/>
      <dgm:t>
        <a:bodyPr/>
        <a:lstStyle/>
        <a:p>
          <a:endParaRPr lang="sl-SI" sz="3600"/>
        </a:p>
      </dgm:t>
    </dgm:pt>
    <dgm:pt modelId="{03025924-84B2-4794-B275-9F5BA46B3060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/>
        <a:lstStyle/>
        <a:p>
          <a:r>
            <a:rPr lang="sl-SI" sz="2400" b="1" dirty="0">
              <a:solidFill>
                <a:srgbClr val="C00000"/>
              </a:solidFill>
            </a:rPr>
            <a:t>SPORAZUMEVANJE V MATERNEM JEZIKU</a:t>
          </a:r>
        </a:p>
      </dgm:t>
    </dgm:pt>
    <dgm:pt modelId="{0C33645D-145E-45D8-BFB0-95162EA37324}" type="parTrans" cxnId="{92E40CA6-D348-4434-B1F6-6258B4AE4B74}">
      <dgm:prSet custT="1"/>
      <dgm:spPr/>
      <dgm:t>
        <a:bodyPr/>
        <a:lstStyle/>
        <a:p>
          <a:endParaRPr lang="sl-SI" sz="1000"/>
        </a:p>
      </dgm:t>
    </dgm:pt>
    <dgm:pt modelId="{1513DE43-96A0-4C03-B94C-1CF2A76F9847}" type="sibTrans" cxnId="{92E40CA6-D348-4434-B1F6-6258B4AE4B74}">
      <dgm:prSet/>
      <dgm:spPr/>
      <dgm:t>
        <a:bodyPr/>
        <a:lstStyle/>
        <a:p>
          <a:endParaRPr lang="sl-SI" sz="3600"/>
        </a:p>
      </dgm:t>
    </dgm:pt>
    <dgm:pt modelId="{CA0A5161-AFC0-401D-A4D2-F8BFD413A54E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 spcFirstLastPara="0" vert="horz" wrap="square" lIns="30480" tIns="30480" rIns="30480" bIns="3048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003399"/>
              </a:solidFill>
              <a:latin typeface="Calibri"/>
              <a:ea typeface="+mn-ea"/>
              <a:cs typeface="+mn-cs"/>
            </a:rPr>
            <a:t>Sporazumevanje v tujih jezikih </a:t>
          </a:r>
        </a:p>
      </dgm:t>
    </dgm:pt>
    <dgm:pt modelId="{EEED2361-BAE8-4B44-A44D-00D5A79AFEFA}" type="parTrans" cxnId="{6C9BF404-B42C-4235-9E09-9B3AF6CCC4CE}">
      <dgm:prSet custT="1"/>
      <dgm:spPr/>
      <dgm:t>
        <a:bodyPr/>
        <a:lstStyle/>
        <a:p>
          <a:endParaRPr lang="sl-SI" sz="1000"/>
        </a:p>
      </dgm:t>
    </dgm:pt>
    <dgm:pt modelId="{594DCBA1-FC33-463E-8225-F5C51F5F5581}" type="sibTrans" cxnId="{6C9BF404-B42C-4235-9E09-9B3AF6CCC4CE}">
      <dgm:prSet/>
      <dgm:spPr/>
      <dgm:t>
        <a:bodyPr/>
        <a:lstStyle/>
        <a:p>
          <a:endParaRPr lang="sl-SI" sz="3600"/>
        </a:p>
      </dgm:t>
    </dgm:pt>
    <dgm:pt modelId="{2C129C37-5799-40DA-85EB-CCF30882010B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003399"/>
              </a:solidFill>
              <a:latin typeface="Calibri"/>
              <a:ea typeface="+mn-ea"/>
              <a:cs typeface="+mn-cs"/>
            </a:rPr>
            <a:t>Matematična k.   ter osnovne k. v znanosti in tehnologiji</a:t>
          </a:r>
        </a:p>
      </dgm:t>
    </dgm:pt>
    <dgm:pt modelId="{4433DBE0-925C-4B57-82E0-F1A19479B87E}" type="parTrans" cxnId="{C0E7388F-2502-4D09-9918-44B0494DE92D}">
      <dgm:prSet custT="1"/>
      <dgm:spPr/>
      <dgm:t>
        <a:bodyPr/>
        <a:lstStyle/>
        <a:p>
          <a:endParaRPr lang="sl-SI" sz="1000"/>
        </a:p>
      </dgm:t>
    </dgm:pt>
    <dgm:pt modelId="{DBE3BC5A-F838-4369-8263-7122F55DE61A}" type="sibTrans" cxnId="{C0E7388F-2502-4D09-9918-44B0494DE92D}">
      <dgm:prSet/>
      <dgm:spPr/>
      <dgm:t>
        <a:bodyPr/>
        <a:lstStyle/>
        <a:p>
          <a:endParaRPr lang="sl-SI" sz="3600"/>
        </a:p>
      </dgm:t>
    </dgm:pt>
    <dgm:pt modelId="{57604B47-4264-4764-9FDA-4449F2A7FBCC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/>
        <a:lstStyle/>
        <a:p>
          <a:r>
            <a:rPr lang="sl-SI" sz="2400" b="1" dirty="0">
              <a:solidFill>
                <a:srgbClr val="C00000"/>
              </a:solidFill>
            </a:rPr>
            <a:t>DIGITALNA PISMENOST</a:t>
          </a:r>
        </a:p>
      </dgm:t>
    </dgm:pt>
    <dgm:pt modelId="{02AB6A0F-8848-44A1-B108-D82638770BD3}" type="parTrans" cxnId="{AD3E645E-7FAE-4103-A5F6-CCA6EB531DC8}">
      <dgm:prSet custT="1"/>
      <dgm:spPr/>
      <dgm:t>
        <a:bodyPr/>
        <a:lstStyle/>
        <a:p>
          <a:endParaRPr lang="sl-SI" sz="1000"/>
        </a:p>
      </dgm:t>
    </dgm:pt>
    <dgm:pt modelId="{23B81684-FCF9-4E8C-9633-73A068128F71}" type="sibTrans" cxnId="{AD3E645E-7FAE-4103-A5F6-CCA6EB531DC8}">
      <dgm:prSet/>
      <dgm:spPr/>
      <dgm:t>
        <a:bodyPr/>
        <a:lstStyle/>
        <a:p>
          <a:endParaRPr lang="sl-SI" sz="3600"/>
        </a:p>
      </dgm:t>
    </dgm:pt>
    <dgm:pt modelId="{BD97A4D8-84D3-44E8-B928-9DC7E58ABDD4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/>
        <a:lstStyle/>
        <a:p>
          <a:r>
            <a:rPr lang="sl-SI" sz="2400" b="1" dirty="0">
              <a:solidFill>
                <a:srgbClr val="C00000"/>
              </a:solidFill>
            </a:rPr>
            <a:t>UČENJE UČENJA</a:t>
          </a:r>
        </a:p>
      </dgm:t>
    </dgm:pt>
    <dgm:pt modelId="{E13D310A-B0FB-44AE-AFB5-3B07E180E9B8}" type="parTrans" cxnId="{43D7E9FE-DBB0-4565-8352-E1718C9AD2EF}">
      <dgm:prSet custT="1"/>
      <dgm:spPr/>
      <dgm:t>
        <a:bodyPr/>
        <a:lstStyle/>
        <a:p>
          <a:endParaRPr lang="sl-SI" sz="1000"/>
        </a:p>
      </dgm:t>
    </dgm:pt>
    <dgm:pt modelId="{FC4F24D2-073B-4098-ACDF-E38827698A6B}" type="sibTrans" cxnId="{43D7E9FE-DBB0-4565-8352-E1718C9AD2EF}">
      <dgm:prSet/>
      <dgm:spPr/>
      <dgm:t>
        <a:bodyPr/>
        <a:lstStyle/>
        <a:p>
          <a:endParaRPr lang="sl-SI" sz="3600"/>
        </a:p>
      </dgm:t>
    </dgm:pt>
    <dgm:pt modelId="{2DF4A9EF-F9E2-4BEF-BBC2-37C7F634DAD6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/>
        <a:lstStyle/>
        <a:p>
          <a:r>
            <a:rPr lang="sl-SI" sz="2400" b="1" dirty="0">
              <a:solidFill>
                <a:srgbClr val="C00000"/>
              </a:solidFill>
            </a:rPr>
            <a:t>SOCIALNE IN DRŽAVLJANSKE KOMPETENCE</a:t>
          </a:r>
        </a:p>
      </dgm:t>
    </dgm:pt>
    <dgm:pt modelId="{5BD36386-6087-4B88-820B-B5E1F813C3F4}" type="parTrans" cxnId="{3ACBBFA5-007B-4804-B806-394CA1031258}">
      <dgm:prSet custT="1"/>
      <dgm:spPr/>
      <dgm:t>
        <a:bodyPr/>
        <a:lstStyle/>
        <a:p>
          <a:endParaRPr lang="sl-SI" sz="1000"/>
        </a:p>
      </dgm:t>
    </dgm:pt>
    <dgm:pt modelId="{E22EC530-6B04-4028-9CF7-E5E19BE0404D}" type="sibTrans" cxnId="{3ACBBFA5-007B-4804-B806-394CA1031258}">
      <dgm:prSet/>
      <dgm:spPr/>
      <dgm:t>
        <a:bodyPr/>
        <a:lstStyle/>
        <a:p>
          <a:endParaRPr lang="sl-SI" sz="3600"/>
        </a:p>
      </dgm:t>
    </dgm:pt>
    <dgm:pt modelId="{E0757FFF-DB0B-4433-AF5C-C800E4C9518D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/>
        <a:lstStyle/>
        <a:p>
          <a:r>
            <a:rPr lang="sl-SI" sz="2400" b="1" kern="1200" dirty="0">
              <a:solidFill>
                <a:srgbClr val="003399"/>
              </a:solidFill>
              <a:latin typeface="Calibri"/>
              <a:ea typeface="+mn-ea"/>
              <a:cs typeface="+mn-cs"/>
            </a:rPr>
            <a:t>Samoiniciativnost</a:t>
          </a:r>
          <a:r>
            <a:rPr lang="sl-SI" sz="2400" b="1" kern="1200" dirty="0">
              <a:solidFill>
                <a:srgbClr val="003399"/>
              </a:solidFill>
            </a:rPr>
            <a:t> in podjetnost</a:t>
          </a:r>
        </a:p>
      </dgm:t>
    </dgm:pt>
    <dgm:pt modelId="{DE38B222-1F6D-41AB-90E0-08E6731DA401}" type="parTrans" cxnId="{7C0BE86D-8DB4-49E5-A0DF-0A8B663AF3F6}">
      <dgm:prSet custT="1"/>
      <dgm:spPr/>
      <dgm:t>
        <a:bodyPr/>
        <a:lstStyle/>
        <a:p>
          <a:endParaRPr lang="sl-SI" sz="1000"/>
        </a:p>
      </dgm:t>
    </dgm:pt>
    <dgm:pt modelId="{190C40E3-46FC-46E4-AA29-27008D7094AE}" type="sibTrans" cxnId="{7C0BE86D-8DB4-49E5-A0DF-0A8B663AF3F6}">
      <dgm:prSet/>
      <dgm:spPr/>
      <dgm:t>
        <a:bodyPr/>
        <a:lstStyle/>
        <a:p>
          <a:endParaRPr lang="sl-SI" sz="3600"/>
        </a:p>
      </dgm:t>
    </dgm:pt>
    <dgm:pt modelId="{763439AE-B25D-4046-9F59-A688B7A05612}">
      <dgm:prSet phldrT="[besedil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solidFill>
            <a:srgbClr val="003399"/>
          </a:solidFill>
        </a:ln>
      </dgm:spPr>
      <dgm:t>
        <a:bodyPr/>
        <a:lstStyle/>
        <a:p>
          <a:r>
            <a:rPr lang="sl-SI" sz="2400" b="1" dirty="0">
              <a:solidFill>
                <a:srgbClr val="C00000"/>
              </a:solidFill>
            </a:rPr>
            <a:t>KULTURNA ZAVEST IN IZRAŽANJE</a:t>
          </a:r>
        </a:p>
      </dgm:t>
    </dgm:pt>
    <dgm:pt modelId="{D56DD30D-8C0D-4846-87D3-AEFF314D8ED2}" type="parTrans" cxnId="{7CBD0CC7-02C1-470F-A80E-3CA45D2DC3B8}">
      <dgm:prSet custT="1"/>
      <dgm:spPr/>
      <dgm:t>
        <a:bodyPr/>
        <a:lstStyle/>
        <a:p>
          <a:endParaRPr lang="sl-SI" sz="1000"/>
        </a:p>
      </dgm:t>
    </dgm:pt>
    <dgm:pt modelId="{630935B0-1211-4AFC-A3D1-4902A4171FE5}" type="sibTrans" cxnId="{7CBD0CC7-02C1-470F-A80E-3CA45D2DC3B8}">
      <dgm:prSet/>
      <dgm:spPr/>
      <dgm:t>
        <a:bodyPr/>
        <a:lstStyle/>
        <a:p>
          <a:endParaRPr lang="sl-SI" sz="3600"/>
        </a:p>
      </dgm:t>
    </dgm:pt>
    <dgm:pt modelId="{5DEA840B-6DDA-4924-8013-8A4B6D41F9AB}" type="pres">
      <dgm:prSet presAssocID="{5F54729C-34AF-4848-A87D-16C33906CC70}" presName="composite" presStyleCnt="0">
        <dgm:presLayoutVars>
          <dgm:chMax val="1"/>
          <dgm:dir/>
          <dgm:resizeHandles val="exact"/>
        </dgm:presLayoutVars>
      </dgm:prSet>
      <dgm:spPr/>
    </dgm:pt>
    <dgm:pt modelId="{4DC955E3-D339-4A2A-B2D4-F13BB373DDA8}" type="pres">
      <dgm:prSet presAssocID="{5F54729C-34AF-4848-A87D-16C33906CC70}" presName="radial" presStyleCnt="0">
        <dgm:presLayoutVars>
          <dgm:animLvl val="ctr"/>
        </dgm:presLayoutVars>
      </dgm:prSet>
      <dgm:spPr/>
    </dgm:pt>
    <dgm:pt modelId="{9A9FBD63-18BC-4701-A282-053E79109F72}" type="pres">
      <dgm:prSet presAssocID="{BB36C675-3B3D-4A84-A2A7-DA61118E6C15}" presName="centerShape" presStyleLbl="vennNode1" presStyleIdx="0" presStyleCnt="9" custScaleX="126800" custScaleY="79503" custLinFactNeighborX="-2500"/>
      <dgm:spPr/>
    </dgm:pt>
    <dgm:pt modelId="{C76B8D71-CA07-40BD-9A4F-46E190837600}" type="pres">
      <dgm:prSet presAssocID="{03025924-84B2-4794-B275-9F5BA46B3060}" presName="node" presStyleLbl="vennNode1" presStyleIdx="1" presStyleCnt="9" custScaleX="208169" custRadScaleRad="100001" custRadScaleInc="-660">
        <dgm:presLayoutVars>
          <dgm:bulletEnabled val="1"/>
        </dgm:presLayoutVars>
      </dgm:prSet>
      <dgm:spPr/>
    </dgm:pt>
    <dgm:pt modelId="{BF52B20E-9E0D-45CB-8E12-555A76A16AC3}" type="pres">
      <dgm:prSet presAssocID="{CA0A5161-AFC0-401D-A4D2-F8BFD413A54E}" presName="node" presStyleLbl="vennNode1" presStyleIdx="2" presStyleCnt="9" custScaleX="173120" custScaleY="89295" custRadScaleRad="142789" custRadScaleInc="32641">
        <dgm:presLayoutVars>
          <dgm:bulletEnabled val="1"/>
        </dgm:presLayoutVars>
      </dgm:prSet>
      <dgm:spPr>
        <a:xfrm>
          <a:off x="5778206" y="859104"/>
          <a:ext cx="3292782" cy="1698411"/>
        </a:xfrm>
        <a:prstGeom prst="ellipse">
          <a:avLst/>
        </a:prstGeom>
      </dgm:spPr>
    </dgm:pt>
    <dgm:pt modelId="{634CE105-8B16-4F50-B704-7C983A21267D}" type="pres">
      <dgm:prSet presAssocID="{2C129C37-5799-40DA-85EB-CCF30882010B}" presName="node" presStyleLbl="vennNode1" presStyleIdx="3" presStyleCnt="9" custScaleX="193463" custScaleY="137863" custRadScaleRad="138847" custRadScaleInc="81448">
        <dgm:presLayoutVars>
          <dgm:bulletEnabled val="1"/>
        </dgm:presLayoutVars>
      </dgm:prSet>
      <dgm:spPr/>
    </dgm:pt>
    <dgm:pt modelId="{2A3381EF-62D2-430B-BF63-806B9BF89C44}" type="pres">
      <dgm:prSet presAssocID="{57604B47-4264-4764-9FDA-4449F2A7FBCC}" presName="node" presStyleLbl="vennNode1" presStyleIdx="4" presStyleCnt="9" custScaleX="132585" custScaleY="91266" custRadScaleRad="134559" custRadScaleInc="-102603">
        <dgm:presLayoutVars>
          <dgm:bulletEnabled val="1"/>
        </dgm:presLayoutVars>
      </dgm:prSet>
      <dgm:spPr/>
    </dgm:pt>
    <dgm:pt modelId="{0FF898F8-AB56-4814-8EF5-C4531ADF7D41}" type="pres">
      <dgm:prSet presAssocID="{BD97A4D8-84D3-44E8-B928-9DC7E58ABDD4}" presName="node" presStyleLbl="vennNode1" presStyleIdx="5" presStyleCnt="9" custScaleX="101999" custScaleY="86412" custRadScaleRad="98516" custRadScaleInc="13922">
        <dgm:presLayoutVars>
          <dgm:bulletEnabled val="1"/>
        </dgm:presLayoutVars>
      </dgm:prSet>
      <dgm:spPr/>
    </dgm:pt>
    <dgm:pt modelId="{85572D75-E22D-4EA3-AA6F-50480C413279}" type="pres">
      <dgm:prSet presAssocID="{2DF4A9EF-F9E2-4BEF-BBC2-37C7F634DAD6}" presName="node" presStyleLbl="vennNode1" presStyleIdx="6" presStyleCnt="9" custScaleX="153923" custScaleY="92426" custRadScaleRad="142010" custRadScaleInc="15131">
        <dgm:presLayoutVars>
          <dgm:bulletEnabled val="1"/>
        </dgm:presLayoutVars>
      </dgm:prSet>
      <dgm:spPr/>
    </dgm:pt>
    <dgm:pt modelId="{95123FEC-5278-4B36-BC3D-238934E9D9C4}" type="pres">
      <dgm:prSet presAssocID="{E0757FFF-DB0B-4433-AF5C-C800E4C9518D}" presName="node" presStyleLbl="vennNode1" presStyleIdx="7" presStyleCnt="9" custScaleX="183737" custScaleY="92427" custRadScaleRad="128395" custRadScaleInc="70431">
        <dgm:presLayoutVars>
          <dgm:bulletEnabled val="1"/>
        </dgm:presLayoutVars>
      </dgm:prSet>
      <dgm:spPr/>
    </dgm:pt>
    <dgm:pt modelId="{753E57C3-32DF-4354-AB0E-68C5808A4EDD}" type="pres">
      <dgm:prSet presAssocID="{763439AE-B25D-4046-9F59-A688B7A05612}" presName="node" presStyleLbl="vennNode1" presStyleIdx="8" presStyleCnt="9" custScaleX="116544" custRadScaleRad="133060" custRadScaleInc="-110562">
        <dgm:presLayoutVars>
          <dgm:bulletEnabled val="1"/>
        </dgm:presLayoutVars>
      </dgm:prSet>
      <dgm:spPr/>
    </dgm:pt>
  </dgm:ptLst>
  <dgm:cxnLst>
    <dgm:cxn modelId="{6C9BF404-B42C-4235-9E09-9B3AF6CCC4CE}" srcId="{BB36C675-3B3D-4A84-A2A7-DA61118E6C15}" destId="{CA0A5161-AFC0-401D-A4D2-F8BFD413A54E}" srcOrd="1" destOrd="0" parTransId="{EEED2361-BAE8-4B44-A44D-00D5A79AFEFA}" sibTransId="{594DCBA1-FC33-463E-8225-F5C51F5F5581}"/>
    <dgm:cxn modelId="{0828C30E-5E8B-4159-B671-0D878FC1F242}" type="presOf" srcId="{03025924-84B2-4794-B275-9F5BA46B3060}" destId="{C76B8D71-CA07-40BD-9A4F-46E190837600}" srcOrd="0" destOrd="0" presId="urn:microsoft.com/office/officeart/2005/8/layout/radial3"/>
    <dgm:cxn modelId="{F3B18825-3AF0-42DA-BF38-F9C2DE8E178C}" type="presOf" srcId="{2C129C37-5799-40DA-85EB-CCF30882010B}" destId="{634CE105-8B16-4F50-B704-7C983A21267D}" srcOrd="0" destOrd="0" presId="urn:microsoft.com/office/officeart/2005/8/layout/radial3"/>
    <dgm:cxn modelId="{C17E0929-2CA0-4B21-92C8-08D00630FBBD}" type="presOf" srcId="{CA0A5161-AFC0-401D-A4D2-F8BFD413A54E}" destId="{BF52B20E-9E0D-45CB-8E12-555A76A16AC3}" srcOrd="0" destOrd="0" presId="urn:microsoft.com/office/officeart/2005/8/layout/radial3"/>
    <dgm:cxn modelId="{925B7C3E-89BC-4695-967E-09B8C03EF881}" type="presOf" srcId="{2DF4A9EF-F9E2-4BEF-BBC2-37C7F634DAD6}" destId="{85572D75-E22D-4EA3-AA6F-50480C413279}" srcOrd="0" destOrd="0" presId="urn:microsoft.com/office/officeart/2005/8/layout/radial3"/>
    <dgm:cxn modelId="{AD3E645E-7FAE-4103-A5F6-CCA6EB531DC8}" srcId="{BB36C675-3B3D-4A84-A2A7-DA61118E6C15}" destId="{57604B47-4264-4764-9FDA-4449F2A7FBCC}" srcOrd="3" destOrd="0" parTransId="{02AB6A0F-8848-44A1-B108-D82638770BD3}" sibTransId="{23B81684-FCF9-4E8C-9633-73A068128F71}"/>
    <dgm:cxn modelId="{7377F861-4040-4867-BEFE-777813267397}" type="presOf" srcId="{BB36C675-3B3D-4A84-A2A7-DA61118E6C15}" destId="{9A9FBD63-18BC-4701-A282-053E79109F72}" srcOrd="0" destOrd="0" presId="urn:microsoft.com/office/officeart/2005/8/layout/radial3"/>
    <dgm:cxn modelId="{9155E165-4D27-4660-9BA5-0C57635082D4}" type="presOf" srcId="{763439AE-B25D-4046-9F59-A688B7A05612}" destId="{753E57C3-32DF-4354-AB0E-68C5808A4EDD}" srcOrd="0" destOrd="0" presId="urn:microsoft.com/office/officeart/2005/8/layout/radial3"/>
    <dgm:cxn modelId="{46009367-9662-40FE-8030-039519402622}" type="presOf" srcId="{BD97A4D8-84D3-44E8-B928-9DC7E58ABDD4}" destId="{0FF898F8-AB56-4814-8EF5-C4531ADF7D41}" srcOrd="0" destOrd="0" presId="urn:microsoft.com/office/officeart/2005/8/layout/radial3"/>
    <dgm:cxn modelId="{7C0BE86D-8DB4-49E5-A0DF-0A8B663AF3F6}" srcId="{BB36C675-3B3D-4A84-A2A7-DA61118E6C15}" destId="{E0757FFF-DB0B-4433-AF5C-C800E4C9518D}" srcOrd="6" destOrd="0" parTransId="{DE38B222-1F6D-41AB-90E0-08E6731DA401}" sibTransId="{190C40E3-46FC-46E4-AA29-27008D7094AE}"/>
    <dgm:cxn modelId="{C0E7388F-2502-4D09-9918-44B0494DE92D}" srcId="{BB36C675-3B3D-4A84-A2A7-DA61118E6C15}" destId="{2C129C37-5799-40DA-85EB-CCF30882010B}" srcOrd="2" destOrd="0" parTransId="{4433DBE0-925C-4B57-82E0-F1A19479B87E}" sibTransId="{DBE3BC5A-F838-4369-8263-7122F55DE61A}"/>
    <dgm:cxn modelId="{2D31599B-1AD9-44B5-9A37-D6BEC86B7E35}" type="presOf" srcId="{5F54729C-34AF-4848-A87D-16C33906CC70}" destId="{5DEA840B-6DDA-4924-8013-8A4B6D41F9AB}" srcOrd="0" destOrd="0" presId="urn:microsoft.com/office/officeart/2005/8/layout/radial3"/>
    <dgm:cxn modelId="{034FF1A3-9908-4143-A593-3136ACA3B137}" type="presOf" srcId="{E0757FFF-DB0B-4433-AF5C-C800E4C9518D}" destId="{95123FEC-5278-4B36-BC3D-238934E9D9C4}" srcOrd="0" destOrd="0" presId="urn:microsoft.com/office/officeart/2005/8/layout/radial3"/>
    <dgm:cxn modelId="{3ACBBFA5-007B-4804-B806-394CA1031258}" srcId="{BB36C675-3B3D-4A84-A2A7-DA61118E6C15}" destId="{2DF4A9EF-F9E2-4BEF-BBC2-37C7F634DAD6}" srcOrd="5" destOrd="0" parTransId="{5BD36386-6087-4B88-820B-B5E1F813C3F4}" sibTransId="{E22EC530-6B04-4028-9CF7-E5E19BE0404D}"/>
    <dgm:cxn modelId="{92E40CA6-D348-4434-B1F6-6258B4AE4B74}" srcId="{BB36C675-3B3D-4A84-A2A7-DA61118E6C15}" destId="{03025924-84B2-4794-B275-9F5BA46B3060}" srcOrd="0" destOrd="0" parTransId="{0C33645D-145E-45D8-BFB0-95162EA37324}" sibTransId="{1513DE43-96A0-4C03-B94C-1CF2A76F9847}"/>
    <dgm:cxn modelId="{7CBD0CC7-02C1-470F-A80E-3CA45D2DC3B8}" srcId="{BB36C675-3B3D-4A84-A2A7-DA61118E6C15}" destId="{763439AE-B25D-4046-9F59-A688B7A05612}" srcOrd="7" destOrd="0" parTransId="{D56DD30D-8C0D-4846-87D3-AEFF314D8ED2}" sibTransId="{630935B0-1211-4AFC-A3D1-4902A4171FE5}"/>
    <dgm:cxn modelId="{B87D21D0-3C29-4373-8121-09ABFB51046E}" srcId="{5F54729C-34AF-4848-A87D-16C33906CC70}" destId="{BB36C675-3B3D-4A84-A2A7-DA61118E6C15}" srcOrd="0" destOrd="0" parTransId="{2AB38BCC-4967-4A5E-8DAC-08971ADEAB79}" sibTransId="{E275E70E-4237-4D73-A7A6-9E2051981650}"/>
    <dgm:cxn modelId="{0D1F63E3-AECE-44C1-B809-7D86FA473B9A}" type="presOf" srcId="{57604B47-4264-4764-9FDA-4449F2A7FBCC}" destId="{2A3381EF-62D2-430B-BF63-806B9BF89C44}" srcOrd="0" destOrd="0" presId="urn:microsoft.com/office/officeart/2005/8/layout/radial3"/>
    <dgm:cxn modelId="{43D7E9FE-DBB0-4565-8352-E1718C9AD2EF}" srcId="{BB36C675-3B3D-4A84-A2A7-DA61118E6C15}" destId="{BD97A4D8-84D3-44E8-B928-9DC7E58ABDD4}" srcOrd="4" destOrd="0" parTransId="{E13D310A-B0FB-44AE-AFB5-3B07E180E9B8}" sibTransId="{FC4F24D2-073B-4098-ACDF-E38827698A6B}"/>
    <dgm:cxn modelId="{6DBA1D6C-FC70-451B-82FE-271DB7306781}" type="presParOf" srcId="{5DEA840B-6DDA-4924-8013-8A4B6D41F9AB}" destId="{4DC955E3-D339-4A2A-B2D4-F13BB373DDA8}" srcOrd="0" destOrd="0" presId="urn:microsoft.com/office/officeart/2005/8/layout/radial3"/>
    <dgm:cxn modelId="{1C0E1CD9-8656-44FF-90DF-2EA5A1126D1D}" type="presParOf" srcId="{4DC955E3-D339-4A2A-B2D4-F13BB373DDA8}" destId="{9A9FBD63-18BC-4701-A282-053E79109F72}" srcOrd="0" destOrd="0" presId="urn:microsoft.com/office/officeart/2005/8/layout/radial3"/>
    <dgm:cxn modelId="{E7CDB732-46C4-4D48-8CD4-02239D46DC44}" type="presParOf" srcId="{4DC955E3-D339-4A2A-B2D4-F13BB373DDA8}" destId="{C76B8D71-CA07-40BD-9A4F-46E190837600}" srcOrd="1" destOrd="0" presId="urn:microsoft.com/office/officeart/2005/8/layout/radial3"/>
    <dgm:cxn modelId="{02D2E169-8B1A-49FC-BAE9-A79A27FEE270}" type="presParOf" srcId="{4DC955E3-D339-4A2A-B2D4-F13BB373DDA8}" destId="{BF52B20E-9E0D-45CB-8E12-555A76A16AC3}" srcOrd="2" destOrd="0" presId="urn:microsoft.com/office/officeart/2005/8/layout/radial3"/>
    <dgm:cxn modelId="{DE5CFEBA-BF85-4ACF-8A4F-53F11A2CE150}" type="presParOf" srcId="{4DC955E3-D339-4A2A-B2D4-F13BB373DDA8}" destId="{634CE105-8B16-4F50-B704-7C983A21267D}" srcOrd="3" destOrd="0" presId="urn:microsoft.com/office/officeart/2005/8/layout/radial3"/>
    <dgm:cxn modelId="{8AEDE817-2004-4002-BBD9-51FCA63E2DF7}" type="presParOf" srcId="{4DC955E3-D339-4A2A-B2D4-F13BB373DDA8}" destId="{2A3381EF-62D2-430B-BF63-806B9BF89C44}" srcOrd="4" destOrd="0" presId="urn:microsoft.com/office/officeart/2005/8/layout/radial3"/>
    <dgm:cxn modelId="{1E1E7994-7812-4FBF-9741-9BF6226A5B6D}" type="presParOf" srcId="{4DC955E3-D339-4A2A-B2D4-F13BB373DDA8}" destId="{0FF898F8-AB56-4814-8EF5-C4531ADF7D41}" srcOrd="5" destOrd="0" presId="urn:microsoft.com/office/officeart/2005/8/layout/radial3"/>
    <dgm:cxn modelId="{703B0F58-C344-4447-B5BA-23FA291A4B7F}" type="presParOf" srcId="{4DC955E3-D339-4A2A-B2D4-F13BB373DDA8}" destId="{85572D75-E22D-4EA3-AA6F-50480C413279}" srcOrd="6" destOrd="0" presId="urn:microsoft.com/office/officeart/2005/8/layout/radial3"/>
    <dgm:cxn modelId="{9037605C-5B46-4AE6-A677-ADD44FE6A793}" type="presParOf" srcId="{4DC955E3-D339-4A2A-B2D4-F13BB373DDA8}" destId="{95123FEC-5278-4B36-BC3D-238934E9D9C4}" srcOrd="7" destOrd="0" presId="urn:microsoft.com/office/officeart/2005/8/layout/radial3"/>
    <dgm:cxn modelId="{EFCFAB57-AE90-4A08-8914-7D4B768E4D4A}" type="presParOf" srcId="{4DC955E3-D339-4A2A-B2D4-F13BB373DDA8}" destId="{753E57C3-32DF-4354-AB0E-68C5808A4EDD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DC46C-D73B-44DA-8816-EB466D0376BA}">
      <dsp:nvSpPr>
        <dsp:cNvPr id="0" name=""/>
        <dsp:cNvSpPr/>
      </dsp:nvSpPr>
      <dsp:spPr>
        <a:xfrm>
          <a:off x="4115" y="347152"/>
          <a:ext cx="5035428" cy="3626174"/>
        </a:xfrm>
        <a:prstGeom prst="ellipse">
          <a:avLst/>
        </a:prstGeom>
        <a:blipFill dpi="0" rotWithShape="0">
          <a:blip xmlns:r="http://schemas.openxmlformats.org/officeDocument/2006/relationships" r:embed="rId1"/>
          <a:srcRect/>
          <a:stretch>
            <a:fillRect l="-22000" t="-4000" r="-22000" b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b="1" kern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KLJUČNE KOMPETENCE        VŽU</a:t>
          </a:r>
        </a:p>
      </dsp:txBody>
      <dsp:txXfrm>
        <a:off x="741536" y="878193"/>
        <a:ext cx="3560586" cy="25640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FBD63-18BC-4701-A282-053E79109F72}">
      <dsp:nvSpPr>
        <dsp:cNvPr id="0" name=""/>
        <dsp:cNvSpPr/>
      </dsp:nvSpPr>
      <dsp:spPr>
        <a:xfrm>
          <a:off x="1990121" y="1981446"/>
          <a:ext cx="4823531" cy="3024331"/>
        </a:xfrm>
        <a:prstGeom prst="ellipse">
          <a:avLst/>
        </a:prstGeom>
        <a:blipFill dpi="0" rotWithShape="0">
          <a:blip xmlns:r="http://schemas.openxmlformats.org/officeDocument/2006/relationships" r:embed="rId1"/>
          <a:srcRect/>
          <a:stretch>
            <a:fillRect l="-28000" t="-4000" r="-28000" b="-4000"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b="1" kern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KLJUČNE KOMPETENCE VŽU</a:t>
          </a:r>
        </a:p>
      </dsp:txBody>
      <dsp:txXfrm>
        <a:off x="2696511" y="2424349"/>
        <a:ext cx="3410751" cy="2138525"/>
      </dsp:txXfrm>
    </dsp:sp>
    <dsp:sp modelId="{C76B8D71-CA07-40BD-9A4F-46E190837600}">
      <dsp:nvSpPr>
        <dsp:cNvPr id="0" name=""/>
        <dsp:cNvSpPr/>
      </dsp:nvSpPr>
      <dsp:spPr>
        <a:xfrm>
          <a:off x="2533199" y="65299"/>
          <a:ext cx="3959423" cy="1902023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C00000"/>
              </a:solidFill>
            </a:rPr>
            <a:t>SPORAZUMEVANJE V MATERNEM JEZIKU</a:t>
          </a:r>
        </a:p>
      </dsp:txBody>
      <dsp:txXfrm>
        <a:off x="3113043" y="343844"/>
        <a:ext cx="2799735" cy="1344933"/>
      </dsp:txXfrm>
    </dsp:sp>
    <dsp:sp modelId="{BF52B20E-9E0D-45CB-8E12-555A76A16AC3}">
      <dsp:nvSpPr>
        <dsp:cNvPr id="0" name=""/>
        <dsp:cNvSpPr/>
      </dsp:nvSpPr>
      <dsp:spPr>
        <a:xfrm>
          <a:off x="5851217" y="859111"/>
          <a:ext cx="3292782" cy="1698411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003399"/>
              </a:solidFill>
              <a:latin typeface="Calibri"/>
              <a:ea typeface="+mn-ea"/>
              <a:cs typeface="+mn-cs"/>
            </a:rPr>
            <a:t>Sporazumevanje v tujih jezikih </a:t>
          </a:r>
        </a:p>
      </dsp:txBody>
      <dsp:txXfrm>
        <a:off x="6333434" y="1107838"/>
        <a:ext cx="2328348" cy="1200957"/>
      </dsp:txXfrm>
    </dsp:sp>
    <dsp:sp modelId="{634CE105-8B16-4F50-B704-7C983A21267D}">
      <dsp:nvSpPr>
        <dsp:cNvPr id="0" name=""/>
        <dsp:cNvSpPr/>
      </dsp:nvSpPr>
      <dsp:spPr>
        <a:xfrm>
          <a:off x="5445475" y="4235813"/>
          <a:ext cx="3679711" cy="2622186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003399"/>
              </a:solidFill>
              <a:latin typeface="Calibri"/>
              <a:ea typeface="+mn-ea"/>
              <a:cs typeface="+mn-cs"/>
            </a:rPr>
            <a:t>Matematična k.   ter osnovne k. v znanosti in tehnologiji</a:t>
          </a:r>
        </a:p>
      </dsp:txBody>
      <dsp:txXfrm>
        <a:off x="5984356" y="4619823"/>
        <a:ext cx="2601949" cy="1854166"/>
      </dsp:txXfrm>
    </dsp:sp>
    <dsp:sp modelId="{2A3381EF-62D2-430B-BF63-806B9BF89C44}">
      <dsp:nvSpPr>
        <dsp:cNvPr id="0" name=""/>
        <dsp:cNvSpPr/>
      </dsp:nvSpPr>
      <dsp:spPr>
        <a:xfrm>
          <a:off x="6597599" y="2557517"/>
          <a:ext cx="2521797" cy="1735900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C00000"/>
              </a:solidFill>
            </a:rPr>
            <a:t>DIGITALNA PISMENOST</a:t>
          </a:r>
        </a:p>
      </dsp:txBody>
      <dsp:txXfrm>
        <a:off x="6966908" y="2811734"/>
        <a:ext cx="1783179" cy="1227466"/>
      </dsp:txXfrm>
    </dsp:sp>
    <dsp:sp modelId="{0FF898F8-AB56-4814-8EF5-C4531ADF7D41}">
      <dsp:nvSpPr>
        <dsp:cNvPr id="0" name=""/>
        <dsp:cNvSpPr/>
      </dsp:nvSpPr>
      <dsp:spPr>
        <a:xfrm>
          <a:off x="3289404" y="5097794"/>
          <a:ext cx="1940044" cy="1643576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C00000"/>
              </a:solidFill>
            </a:rPr>
            <a:t>UČENJE UČENJA</a:t>
          </a:r>
        </a:p>
      </dsp:txBody>
      <dsp:txXfrm>
        <a:off x="3573517" y="5338490"/>
        <a:ext cx="1371818" cy="1162184"/>
      </dsp:txXfrm>
    </dsp:sp>
    <dsp:sp modelId="{85572D75-E22D-4EA3-AA6F-50480C413279}">
      <dsp:nvSpPr>
        <dsp:cNvPr id="0" name=""/>
        <dsp:cNvSpPr/>
      </dsp:nvSpPr>
      <dsp:spPr>
        <a:xfrm>
          <a:off x="296921" y="4789775"/>
          <a:ext cx="2927651" cy="1757964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C00000"/>
              </a:solidFill>
            </a:rPr>
            <a:t>SOCIALNE IN DRŽAVLJANSKE KOMPETENCE</a:t>
          </a:r>
        </a:p>
      </dsp:txBody>
      <dsp:txXfrm>
        <a:off x="725666" y="5047223"/>
        <a:ext cx="2070161" cy="1243068"/>
      </dsp:txXfrm>
    </dsp:sp>
    <dsp:sp modelId="{95123FEC-5278-4B36-BC3D-238934E9D9C4}">
      <dsp:nvSpPr>
        <dsp:cNvPr id="0" name=""/>
        <dsp:cNvSpPr/>
      </dsp:nvSpPr>
      <dsp:spPr>
        <a:xfrm>
          <a:off x="72005" y="943516"/>
          <a:ext cx="3494720" cy="1757983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003399"/>
              </a:solidFill>
              <a:latin typeface="Calibri"/>
              <a:ea typeface="+mn-ea"/>
              <a:cs typeface="+mn-cs"/>
            </a:rPr>
            <a:t>Samoiniciativnost</a:t>
          </a:r>
          <a:r>
            <a:rPr lang="sl-SI" sz="2400" b="1" kern="1200" dirty="0">
              <a:solidFill>
                <a:srgbClr val="003399"/>
              </a:solidFill>
            </a:rPr>
            <a:t> in podjetnost</a:t>
          </a:r>
        </a:p>
      </dsp:txBody>
      <dsp:txXfrm>
        <a:off x="583795" y="1200967"/>
        <a:ext cx="2471140" cy="1243081"/>
      </dsp:txXfrm>
    </dsp:sp>
    <dsp:sp modelId="{753E57C3-32DF-4354-AB0E-68C5808A4EDD}">
      <dsp:nvSpPr>
        <dsp:cNvPr id="0" name=""/>
        <dsp:cNvSpPr/>
      </dsp:nvSpPr>
      <dsp:spPr>
        <a:xfrm>
          <a:off x="132432" y="2815727"/>
          <a:ext cx="2216694" cy="1902023"/>
        </a:xfrm>
        <a:prstGeom prst="ellipse">
          <a:avLst/>
        </a:prstGeom>
        <a:noFill/>
        <a:ln w="25400" cap="flat" cmpd="sng" algn="ctr">
          <a:solidFill>
            <a:srgbClr val="003399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C00000"/>
              </a:solidFill>
            </a:rPr>
            <a:t>KULTURNA ZAVEST IN IZRAŽANJE</a:t>
          </a:r>
        </a:p>
      </dsp:txBody>
      <dsp:txXfrm>
        <a:off x="457059" y="3094272"/>
        <a:ext cx="1567440" cy="134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8E84B-53C9-4E65-A099-DCA312EED0FA}" type="datetimeFigureOut">
              <a:rPr lang="sl-SI" smtClean="0"/>
              <a:t>11.5.2018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09D2-EADC-4FA5-B690-BD1F014A9D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743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AC6F8-4F7B-4184-9270-12E33B31AE01}" type="datetimeFigureOut">
              <a:rPr lang="sl-SI" smtClean="0"/>
              <a:pPr/>
              <a:t>11.5.2018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90B6B-3A0F-4695-8C48-05830D27C6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50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584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05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530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668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5412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416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2944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8296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545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809C-ED77-4402-8DEB-798BD069E028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D3A1-CF21-4BDB-8C21-1DB1CC0E9BD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B43C-69AE-4333-B400-84114B733BEA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213BB-CD12-47E6-A4DF-AC6B897CA9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7C970-44C4-4413-BB2E-3C9CF2B16A2B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B659-D361-487D-A08B-206140C9A1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DE920-13EE-4C29-9DF0-040BD2C9CD4D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A5FA-D693-4749-879C-5ED9D84BEAC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4CB4-5584-4558-BDEA-03A1BE5FF015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6AC1-35EA-4DD9-AD66-3E2606F6945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349E2-19A5-4783-BDC6-99F839600A97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9C29-51E3-4152-9F87-F35DB30BC4C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A1065-67F5-4878-8F5C-CCC8B1A379FB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4336-24A7-47C6-BE77-5B404D5365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9FE0-4143-4352-B693-D8B403575A30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33A9-AA20-478C-A16E-A59E72320F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381C-A0A7-4D8F-A34F-E20BCAAE2571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F1E0-B57E-4045-A0E2-F2764CA2C2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C3DD-6CDC-4B09-8E35-13404609ADA0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5EFD-79E7-406A-87FB-E881089BCA1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7323D-8B8C-45EE-A9E0-5AB7B5B00474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CA44-8E13-4DB4-AB6B-3BF4D5B4438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FA3793-21B8-4AB7-9518-C7488761F927}" type="datetimeFigureOut">
              <a:rPr lang="sl-SI" smtClean="0"/>
              <a:pPr>
                <a:defRPr/>
              </a:pPr>
              <a:t>11.5.2018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B73801-2B9B-4AF3-8B8B-ED84D7B3570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2952750"/>
          </a:xfrm>
        </p:spPr>
        <p:txBody>
          <a:bodyPr>
            <a:normAutofit/>
          </a:bodyPr>
          <a:lstStyle/>
          <a:p>
            <a:r>
              <a:rPr lang="sl-SI" sz="5400" b="1" dirty="0">
                <a:solidFill>
                  <a:srgbClr val="003399"/>
                </a:solidFill>
              </a:rPr>
              <a:t>Izdelava načrta usposabljanja</a:t>
            </a:r>
            <a:endParaRPr lang="sl-SI" sz="5400" dirty="0"/>
          </a:p>
        </p:txBody>
      </p:sp>
      <p:sp>
        <p:nvSpPr>
          <p:cNvPr id="14338" name="Ograda vsebine 2"/>
          <p:cNvSpPr>
            <a:spLocks noGrp="1"/>
          </p:cNvSpPr>
          <p:nvPr>
            <p:ph idx="1"/>
          </p:nvPr>
        </p:nvSpPr>
        <p:spPr>
          <a:xfrm>
            <a:off x="457200" y="4797425"/>
            <a:ext cx="8229600" cy="13287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l-SI" dirty="0">
                <a:solidFill>
                  <a:srgbClr val="003399"/>
                </a:solidFill>
              </a:rPr>
              <a:t>Mojca Bergant </a:t>
            </a:r>
            <a:r>
              <a:rPr lang="sl-SI" dirty="0" err="1">
                <a:solidFill>
                  <a:srgbClr val="003399"/>
                </a:solidFill>
              </a:rPr>
              <a:t>Dražetić</a:t>
            </a:r>
            <a:endParaRPr lang="sl-SI" dirty="0">
              <a:solidFill>
                <a:srgbClr val="003399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sl-SI" sz="2000" dirty="0">
                <a:solidFill>
                  <a:srgbClr val="003399"/>
                </a:solidFill>
              </a:rPr>
              <a:t>(Javna agencija za knjigo RS)</a:t>
            </a:r>
          </a:p>
          <a:p>
            <a:pPr marL="0" indent="0" algn="ctr">
              <a:buFont typeface="Arial" charset="0"/>
              <a:buNone/>
            </a:pPr>
            <a:r>
              <a:rPr lang="sl-SI" sz="2000" dirty="0">
                <a:solidFill>
                  <a:srgbClr val="003399"/>
                </a:solidFill>
              </a:rPr>
              <a:t>14. 5. 2018</a:t>
            </a:r>
          </a:p>
        </p:txBody>
      </p:sp>
      <p:pic>
        <p:nvPicPr>
          <p:cNvPr id="14339" name="Picture 2" descr="C:\Users\Uporabnik\Desktop\MOJCA\VKLJUČUJEMO IN AKTIVIRAMO!\Logotipi\VkljucujemoInAktiviramo_znak_barven_dolg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382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3399"/>
                </a:solidFill>
              </a:rPr>
              <a:t>NAČRT USPOSABLJANJA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0825" y="1268413"/>
            <a:ext cx="8713788" cy="54340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dirty="0">
                <a:solidFill>
                  <a:srgbClr val="C00000"/>
                </a:solidFill>
              </a:rPr>
              <a:t>NAMEN: prilagoditev vsebin, izbora literature in ciljev glede na potrebe skupine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dirty="0">
                <a:solidFill>
                  <a:srgbClr val="003399"/>
                </a:solidFill>
              </a:rPr>
              <a:t>sodelovanje med mentorjem in strokovnim sodelavcem ključno!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solidFill>
                  <a:srgbClr val="003399"/>
                </a:solidFill>
              </a:rPr>
              <a:t>TEHNIČNA NAVODILA: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>
                <a:solidFill>
                  <a:srgbClr val="003399"/>
                </a:solidFill>
              </a:rPr>
              <a:t>rok za oddajo: </a:t>
            </a:r>
          </a:p>
          <a:p>
            <a:pPr marL="457200" lvl="1" indent="0">
              <a:buNone/>
            </a:pPr>
            <a:r>
              <a:rPr lang="sl-SI" sz="2600" b="1" dirty="0">
                <a:solidFill>
                  <a:srgbClr val="C00000"/>
                </a:solidFill>
              </a:rPr>
              <a:t>do 31. 7. 2018 (1. skupina: 6 potrjenih skupin za 2019) </a:t>
            </a:r>
          </a:p>
          <a:p>
            <a:pPr marL="457200" lvl="1" indent="0">
              <a:buNone/>
            </a:pPr>
            <a:r>
              <a:rPr lang="sl-SI" sz="2600" b="1" dirty="0">
                <a:solidFill>
                  <a:srgbClr val="C00000"/>
                </a:solidFill>
              </a:rPr>
              <a:t>do 31. 8. 2018 (2. skupina: 4 zaporniške skupine)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>
                <a:solidFill>
                  <a:srgbClr val="003399"/>
                </a:solidFill>
              </a:rPr>
              <a:t>oddaja na e-mail – Mojca ali Sabina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>
                <a:solidFill>
                  <a:srgbClr val="003399"/>
                </a:solidFill>
              </a:rPr>
              <a:t>časovni načrt izvedb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>
                <a:solidFill>
                  <a:srgbClr val="003399"/>
                </a:solidFill>
              </a:rPr>
              <a:t>Umestitev m. ilustriranja (časovno, vsebinsko)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>
                <a:solidFill>
                  <a:srgbClr val="003399"/>
                </a:solidFill>
              </a:rPr>
              <a:t>predlogi imen gostov (njihova utemeljitev)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>
              <a:solidFill>
                <a:srgbClr val="003399"/>
              </a:solidFill>
            </a:endParaRPr>
          </a:p>
        </p:txBody>
      </p:sp>
      <p:pic>
        <p:nvPicPr>
          <p:cNvPr id="28675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9196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72008"/>
              </p:ext>
            </p:extLst>
          </p:nvPr>
        </p:nvGraphicFramePr>
        <p:xfrm>
          <a:off x="0" y="1916113"/>
          <a:ext cx="9144001" cy="33977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1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6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9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2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4018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ČASOVNICA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(datum izvedbe in število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izvedenih ur)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OPREDELITEV VSEBINSKEGA SKLOPA SREČANJ, TEMA POSAMEZNEGA SREČANJA IN KRATKA VSEBINSKA PREDSTAVITEV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(določitev nalog udeležencev in mentorja)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VSEBINSKI MODUL </a:t>
                      </a:r>
                      <a:br>
                        <a:rPr lang="sl-SI" sz="1050" b="1" dirty="0">
                          <a:effectLst/>
                        </a:rPr>
                      </a:b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KLJUČNA KOMPETENCA (Evropski referenčni okvir)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CILJI, KI JIH UDELEŽENCI DOSEŽEJO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(cca. </a:t>
                      </a:r>
                      <a:r>
                        <a:rPr lang="sl-SI" sz="1050" b="1">
                          <a:effectLst/>
                        </a:rPr>
                        <a:t>3-5</a:t>
                      </a:r>
                      <a:r>
                        <a:rPr lang="sl-SI" sz="1050" b="1" dirty="0">
                          <a:effectLst/>
                        </a:rPr>
                        <a:t>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PREDVIDENA UPORABA GRADIV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PREDVIDEN GOST NA SREČANJU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9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05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903" name="Naslov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r>
              <a:rPr lang="sl-SI" b="1" dirty="0">
                <a:solidFill>
                  <a:srgbClr val="003399"/>
                </a:solidFill>
              </a:rPr>
              <a:t>NAČRT USPOSABLJANJA</a:t>
            </a:r>
          </a:p>
        </p:txBody>
      </p:sp>
      <p:sp>
        <p:nvSpPr>
          <p:cNvPr id="4" name="Oblaček govora: elipsa 3">
            <a:extLst>
              <a:ext uri="{FF2B5EF4-FFF2-40B4-BE49-F238E27FC236}">
                <a16:creationId xmlns:a16="http://schemas.microsoft.com/office/drawing/2014/main" id="{53874302-9E76-4B14-A0B7-5197C8EB35DD}"/>
              </a:ext>
            </a:extLst>
          </p:cNvPr>
          <p:cNvSpPr/>
          <p:nvPr/>
        </p:nvSpPr>
        <p:spPr>
          <a:xfrm>
            <a:off x="3059832" y="3573016"/>
            <a:ext cx="4447977" cy="3024336"/>
          </a:xfrm>
          <a:prstGeom prst="wedgeEllipseCallout">
            <a:avLst>
              <a:gd name="adj1" fmla="val -34014"/>
              <a:gd name="adj2" fmla="val -73138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1"/>
            <a:r>
              <a:rPr lang="sl-SI" dirty="0"/>
              <a:t>- KNJIŽEVNOST</a:t>
            </a:r>
          </a:p>
          <a:p>
            <a:pPr lvl="1"/>
            <a:r>
              <a:rPr lang="sl-SI" dirty="0"/>
              <a:t>- KREATIVNO PISANJE in IZRAŽANJE</a:t>
            </a:r>
          </a:p>
          <a:p>
            <a:pPr lvl="1"/>
            <a:r>
              <a:rPr lang="sl-SI" dirty="0"/>
              <a:t>- DIGITALNA PISMENOST</a:t>
            </a:r>
          </a:p>
          <a:p>
            <a:pPr lvl="1"/>
            <a:r>
              <a:rPr lang="sl-SI" dirty="0"/>
              <a:t>- JAVNO NASTOPANJE in SAMOPREDSTAVITEV</a:t>
            </a:r>
          </a:p>
          <a:p>
            <a:pPr lvl="1"/>
            <a:r>
              <a:rPr lang="sl-SI" dirty="0"/>
              <a:t>- ILUSTRIRANJE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348880" y="-171400"/>
          <a:ext cx="50395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34925" y="4005263"/>
            <a:ext cx="9037638" cy="83026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/>
              <a:t>KOMPETENCA = TEMELJNA ZMOŽNOST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/>
              <a:t>POSAMEZNIKA ZA ŽIVLJENJE V SODOBNI EVROPSKI DRUŽBI</a:t>
            </a:r>
            <a:endParaRPr lang="sl-SI" b="1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11188" y="5838825"/>
            <a:ext cx="8042275" cy="83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>
                <a:solidFill>
                  <a:srgbClr val="003399"/>
                </a:solidFill>
              </a:rPr>
              <a:t>VEŠČINE, ZNANJA, SPRETNOSTI, SOCIALNI ODNOSI, STALIŠČA, RAVNANJA, VEDENJE IN ODNOS DO SAMEGA SEBE</a:t>
            </a:r>
            <a:endParaRPr lang="sl-SI" b="1" dirty="0">
              <a:solidFill>
                <a:srgbClr val="003399"/>
              </a:solidFill>
            </a:endParaRPr>
          </a:p>
        </p:txBody>
      </p:sp>
      <p:sp>
        <p:nvSpPr>
          <p:cNvPr id="9" name="Puščica gor 8"/>
          <p:cNvSpPr/>
          <p:nvPr/>
        </p:nvSpPr>
        <p:spPr>
          <a:xfrm>
            <a:off x="4295775" y="4941888"/>
            <a:ext cx="492125" cy="823912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29701" name="Slika 5" descr="Obrezovanje zaslona 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4813" y="-26988"/>
            <a:ext cx="2789237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lak 9"/>
          <p:cNvSpPr/>
          <p:nvPr/>
        </p:nvSpPr>
        <p:spPr>
          <a:xfrm>
            <a:off x="34925" y="1844675"/>
            <a:ext cx="3529013" cy="2016125"/>
          </a:xfrm>
          <a:prstGeom prst="cloudCallout">
            <a:avLst>
              <a:gd name="adj1" fmla="val 62776"/>
              <a:gd name="adj2" fmla="val -23549"/>
            </a:avLst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 dirty="0"/>
              <a:t>Kako pridobivamo te kompetence?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7439303"/>
              </p:ext>
            </p:extLst>
          </p:nvPr>
        </p:nvGraphicFramePr>
        <p:xfrm>
          <a:off x="-36512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slov 1"/>
          <p:cNvSpPr>
            <a:spLocks noGrp="1"/>
          </p:cNvSpPr>
          <p:nvPr>
            <p:ph type="title"/>
          </p:nvPr>
        </p:nvSpPr>
        <p:spPr>
          <a:xfrm>
            <a:off x="35495" y="1553751"/>
            <a:ext cx="8929117" cy="1803241"/>
          </a:xfrm>
        </p:spPr>
        <p:txBody>
          <a:bodyPr/>
          <a:lstStyle/>
          <a:p>
            <a:r>
              <a:rPr lang="sl-SI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Primer CILJEV za ključno kompetenco </a:t>
            </a:r>
            <a:r>
              <a:rPr lang="sl-SI" sz="2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Sporazumevanje v maternem jeziku</a:t>
            </a:r>
            <a:endParaRPr lang="sl-SI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1748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>
            <a:extLst>
              <a:ext uri="{FF2B5EF4-FFF2-40B4-BE49-F238E27FC236}">
                <a16:creationId xmlns:a16="http://schemas.microsoft.com/office/drawing/2014/main" id="{65B2FAE0-1A8D-455E-B081-53622B17F959}"/>
              </a:ext>
            </a:extLst>
          </p:cNvPr>
          <p:cNvSpPr txBox="1"/>
          <p:nvPr/>
        </p:nvSpPr>
        <p:spPr>
          <a:xfrm>
            <a:off x="395536" y="2246669"/>
            <a:ext cx="66247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3000" dirty="0">
              <a:solidFill>
                <a:srgbClr val="003399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000" dirty="0">
                <a:solidFill>
                  <a:srgbClr val="003399"/>
                </a:solidFill>
                <a:latin typeface="+mn-lt"/>
              </a:rPr>
              <a:t>Udeleženci:			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000" dirty="0">
                <a:solidFill>
                  <a:srgbClr val="003399"/>
                </a:solidFill>
                <a:latin typeface="+mn-lt"/>
              </a:rPr>
              <a:t>izpopolnijo okoliščinam primerno ustno in pisno sporazumevanje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000" dirty="0">
                <a:solidFill>
                  <a:srgbClr val="003399"/>
                </a:solidFill>
                <a:latin typeface="+mn-lt"/>
              </a:rPr>
              <a:t>znajo izraziti svoja čustva in mnenja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000" dirty="0">
                <a:solidFill>
                  <a:srgbClr val="003399"/>
                </a:solidFill>
                <a:latin typeface="+mn-lt"/>
              </a:rPr>
              <a:t>berejo in razumejo različne vrste besedil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000" dirty="0">
                <a:solidFill>
                  <a:srgbClr val="003399"/>
                </a:solidFill>
                <a:latin typeface="+mn-lt"/>
              </a:rPr>
              <a:t>…</a:t>
            </a:r>
          </a:p>
          <a:p>
            <a:endParaRPr lang="sl-SI" dirty="0"/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EB205926-2C93-4C28-A30B-172BD44215AE}"/>
              </a:ext>
            </a:extLst>
          </p:cNvPr>
          <p:cNvSpPr txBox="1">
            <a:spLocks/>
          </p:cNvSpPr>
          <p:nvPr/>
        </p:nvSpPr>
        <p:spPr bwMode="auto">
          <a:xfrm>
            <a:off x="323850" y="4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sz="4000" b="1" dirty="0">
                <a:solidFill>
                  <a:srgbClr val="003399"/>
                </a:solidFill>
              </a:rPr>
              <a:t>KLJUČNE KOMPETENCE IN PRIPADAJOČI CILJI V NAČRTU USPOSABLJANJA</a:t>
            </a:r>
          </a:p>
        </p:txBody>
      </p:sp>
    </p:spTree>
    <p:extLst>
      <p:ext uri="{BB962C8B-B14F-4D97-AF65-F5344CB8AC3E}">
        <p14:creationId xmlns:p14="http://schemas.microsoft.com/office/powerpoint/2010/main" val="244287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slov 1"/>
          <p:cNvSpPr>
            <a:spLocks noGrp="1"/>
          </p:cNvSpPr>
          <p:nvPr>
            <p:ph type="title"/>
          </p:nvPr>
        </p:nvSpPr>
        <p:spPr>
          <a:xfrm>
            <a:off x="35495" y="443427"/>
            <a:ext cx="8929117" cy="1803241"/>
          </a:xfrm>
        </p:spPr>
        <p:txBody>
          <a:bodyPr/>
          <a:lstStyle/>
          <a:p>
            <a:r>
              <a:rPr lang="sl-SI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Primer CILJEV za ključno kompetenco </a:t>
            </a:r>
            <a:r>
              <a:rPr lang="sl-SI" sz="2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Digitalna pismenost</a:t>
            </a:r>
            <a:endParaRPr lang="sl-SI" sz="28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1748" name="Ograda vsebin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>
            <a:extLst>
              <a:ext uri="{FF2B5EF4-FFF2-40B4-BE49-F238E27FC236}">
                <a16:creationId xmlns:a16="http://schemas.microsoft.com/office/drawing/2014/main" id="{65B2FAE0-1A8D-455E-B081-53622B17F959}"/>
              </a:ext>
            </a:extLst>
          </p:cNvPr>
          <p:cNvSpPr txBox="1"/>
          <p:nvPr/>
        </p:nvSpPr>
        <p:spPr>
          <a:xfrm>
            <a:off x="395536" y="2246669"/>
            <a:ext cx="66247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000" dirty="0">
                <a:solidFill>
                  <a:srgbClr val="003399"/>
                </a:solidFill>
                <a:latin typeface="+mn-lt"/>
              </a:rPr>
              <a:t>Udeleženci:			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l-SI" sz="3000" dirty="0">
                <a:solidFill>
                  <a:srgbClr val="003399"/>
                </a:solidFill>
              </a:rPr>
              <a:t>spoznajo elektronsko knjigo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l-SI" sz="3000" dirty="0">
                <a:solidFill>
                  <a:srgbClr val="003399"/>
                </a:solidFill>
              </a:rPr>
              <a:t>uporabljajo bralnik knjig in drugih medijev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l-SI" sz="3000" dirty="0">
                <a:solidFill>
                  <a:srgbClr val="003399"/>
                </a:solidFill>
              </a:rPr>
              <a:t>poznajo sistem COBISS in razumejo njegovo delovanje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sl-SI" sz="3000" dirty="0">
                <a:solidFill>
                  <a:srgbClr val="003399"/>
                </a:solidFill>
                <a:latin typeface="+mn-lt"/>
              </a:rPr>
              <a:t>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5913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0" y="1916113"/>
          <a:ext cx="9144001" cy="33977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1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6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9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2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4018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ČASOVNICA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(datum izvedbe in število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izvedenih ur)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OPREDELITEV VSEBINSKEGA SKLOPA SREČANJ, TEMA POSAMEZNEGA SREČANJA IN KRATKA VSEBINSKA PREDSTAVITEV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(določitev nalog udeležencev in mentorja)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VSEBINSKI MODUL </a:t>
                      </a:r>
                      <a:br>
                        <a:rPr lang="sl-SI" sz="1050" b="1" dirty="0">
                          <a:effectLst/>
                        </a:rPr>
                      </a:b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KLJUČNA KOMPETENCA (Evropski referenčni okvir)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CILJI, KI JIH UDELEŽENCI DOSEŽEJO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(cca. </a:t>
                      </a:r>
                      <a:r>
                        <a:rPr lang="sl-SI" sz="1050" b="1">
                          <a:effectLst/>
                        </a:rPr>
                        <a:t>3-5</a:t>
                      </a:r>
                      <a:r>
                        <a:rPr lang="sl-SI" sz="1050" b="1" dirty="0">
                          <a:effectLst/>
                        </a:rPr>
                        <a:t>)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PREDVIDENA UPORABA GRADIV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r>
                        <a:rPr lang="sl-SI" sz="1050" b="1" dirty="0">
                          <a:effectLst/>
                        </a:rPr>
                        <a:t>PREDVIDEN GOST NA SREČANJU</a:t>
                      </a:r>
                      <a:endParaRPr lang="sl-SI" sz="1050" b="1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90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8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050" dirty="0"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5730" algn="l"/>
                          <a:tab pos="252095" algn="l"/>
                          <a:tab pos="377825" algn="l"/>
                        </a:tabLst>
                      </a:pPr>
                      <a:endParaRPr lang="sl-SI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11" marR="260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903" name="Naslov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r>
              <a:rPr lang="sl-SI" b="1">
                <a:solidFill>
                  <a:srgbClr val="003399"/>
                </a:solidFill>
              </a:rPr>
              <a:t>NAČRT USPOSABLJANJA</a:t>
            </a:r>
          </a:p>
        </p:txBody>
      </p:sp>
      <p:sp>
        <p:nvSpPr>
          <p:cNvPr id="2" name="Pravokotnik 1">
            <a:extLst>
              <a:ext uri="{FF2B5EF4-FFF2-40B4-BE49-F238E27FC236}">
                <a16:creationId xmlns:a16="http://schemas.microsoft.com/office/drawing/2014/main" id="{D84AD923-C566-438E-8D9B-B2E198A8E700}"/>
              </a:ext>
            </a:extLst>
          </p:cNvPr>
          <p:cNvSpPr/>
          <p:nvPr/>
        </p:nvSpPr>
        <p:spPr>
          <a:xfrm>
            <a:off x="1187624" y="3645024"/>
            <a:ext cx="2592288" cy="36004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l-SI" sz="2400" b="1" dirty="0"/>
              <a:t>MENTOR</a:t>
            </a: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A0D50DE5-A1D4-4F56-A144-64AC8753DA76}"/>
              </a:ext>
            </a:extLst>
          </p:cNvPr>
          <p:cNvSpPr/>
          <p:nvPr/>
        </p:nvSpPr>
        <p:spPr>
          <a:xfrm>
            <a:off x="4572000" y="3429000"/>
            <a:ext cx="2520280" cy="83099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l-SI" sz="2400" b="1" dirty="0"/>
              <a:t>STROKOVNI SODELAVEC</a:t>
            </a:r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E7C387E1-CA0C-40E6-86D9-6307171FC435}"/>
              </a:ext>
            </a:extLst>
          </p:cNvPr>
          <p:cNvSpPr/>
          <p:nvPr/>
        </p:nvSpPr>
        <p:spPr>
          <a:xfrm>
            <a:off x="7543875" y="3648448"/>
            <a:ext cx="1420613" cy="36004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l-SI" sz="2400" b="1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61657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slov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2088232"/>
          </a:xfrm>
        </p:spPr>
        <p:txBody>
          <a:bodyPr/>
          <a:lstStyle/>
          <a:p>
            <a:r>
              <a:rPr lang="sl-SI" sz="5400" b="1" dirty="0">
                <a:solidFill>
                  <a:srgbClr val="003399"/>
                </a:solidFill>
              </a:rPr>
              <a:t>HVALA ZA POZORNOST in USPEŠNO DELO!</a:t>
            </a:r>
          </a:p>
        </p:txBody>
      </p:sp>
      <p:pic>
        <p:nvPicPr>
          <p:cNvPr id="28675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sun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933056"/>
            <a:ext cx="14478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</TotalTime>
  <Words>360</Words>
  <Application>Microsoft Office PowerPoint</Application>
  <PresentationFormat>Diaprojekcija na zaslonu (4:3)</PresentationFormat>
  <Paragraphs>85</Paragraphs>
  <Slides>9</Slides>
  <Notes>9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Officeova tema</vt:lpstr>
      <vt:lpstr>Izdelava načrta usposabljanja</vt:lpstr>
      <vt:lpstr>NAČRT USPOSABLJANJA</vt:lpstr>
      <vt:lpstr>NAČRT USPOSABLJANJA</vt:lpstr>
      <vt:lpstr>PowerPointova predstavitev</vt:lpstr>
      <vt:lpstr>PowerPointova predstavitev</vt:lpstr>
      <vt:lpstr>Primer CILJEV za ključno kompetenco Sporazumevanje v maternem jeziku</vt:lpstr>
      <vt:lpstr>Primer CILJEV za ključno kompetenco Digitalna pismenost</vt:lpstr>
      <vt:lpstr>NAČRT USPOSABLJANJA</vt:lpstr>
      <vt:lpstr>HVALA ZA POZORNOST in USPEŠNO DELO!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VKLJUČUJEMO IN AKTIVIRAMO!</dc:title>
  <dc:creator>Uporabnik</dc:creator>
  <cp:lastModifiedBy>Zarika Snoj Verbovšek</cp:lastModifiedBy>
  <cp:revision>220</cp:revision>
  <cp:lastPrinted>2016-12-13T13:44:08Z</cp:lastPrinted>
  <dcterms:created xsi:type="dcterms:W3CDTF">2016-06-02T12:27:08Z</dcterms:created>
  <dcterms:modified xsi:type="dcterms:W3CDTF">2018-05-11T13:12:53Z</dcterms:modified>
</cp:coreProperties>
</file>