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9" r:id="rId7"/>
    <p:sldId id="263" r:id="rId8"/>
    <p:sldId id="27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5535-60B1-40A8-8F1A-EB4E2A6CD3A6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3027-D349-47A2-AD2F-28F10265A92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8A05-D6FF-4FDC-A785-FEDEE8729982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1FE75-5C5A-4D9D-B0C5-24604426FC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2B3C-B853-4128-910C-D382CB8D47BD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42B1-69D0-4B46-A256-A78F89206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4701-5188-4277-AA38-B1873FD6EC58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F27D-7F2B-49F7-88CF-81383EF178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F733-3F42-4DDD-85A5-14DDE08DAFB6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520FD-B3BF-4014-85CF-AC62CB72F5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F47D-905F-4175-9ECE-9E34CB392E32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55AE-5072-4030-A7F0-865C38C33E4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C4AE-7178-4355-BEDA-7F1863EE906A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1E29B-DEA9-4299-B6AD-4334356F04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98B-BB31-4C03-95F4-A39DE5F77530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FBC5-DD2E-46E7-9DC0-D6989D5ED78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31F14-D854-4F00-8796-F415DECD8136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0D029-BA8C-4DFE-80C3-C4800522DA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DA32-1BF4-4668-A500-DA411F4336C4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5C45-8FDD-40C9-9FA1-BF7798FF36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F549-4A13-47C3-8C08-DACB2C263E03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56AC-5AA9-4AF1-9869-C4EF482AF0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EFEA94-CFCF-4B8B-A64F-4669A684A0A4}" type="datetimeFigureOut">
              <a:rPr lang="sl-SI"/>
              <a:pPr>
                <a:defRPr/>
              </a:pPr>
              <a:t>8.5.2018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43F894-4A55-4CFE-A7F5-CAD6113A40A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slov 1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2952750"/>
          </a:xfrm>
        </p:spPr>
        <p:txBody>
          <a:bodyPr/>
          <a:lstStyle/>
          <a:p>
            <a:pPr eaLnBrk="1" hangingPunct="1"/>
            <a:r>
              <a:rPr lang="sl-SI" sz="5300" b="1">
                <a:solidFill>
                  <a:srgbClr val="003399"/>
                </a:solidFill>
                <a:latin typeface="Arial" charset="0"/>
              </a:rPr>
              <a:t>DELO Z OBSOJENCI</a:t>
            </a:r>
            <a:br>
              <a:rPr lang="sl-SI"/>
            </a:br>
            <a:endParaRPr lang="sl-SI"/>
          </a:p>
        </p:txBody>
      </p:sp>
      <p:sp>
        <p:nvSpPr>
          <p:cNvPr id="14338" name="Ograda vsebine 2"/>
          <p:cNvSpPr>
            <a:spLocks noGrp="1"/>
          </p:cNvSpPr>
          <p:nvPr>
            <p:ph idx="1"/>
          </p:nvPr>
        </p:nvSpPr>
        <p:spPr>
          <a:xfrm>
            <a:off x="457200" y="4797425"/>
            <a:ext cx="8229600" cy="13287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sl-SI" dirty="0">
                <a:solidFill>
                  <a:srgbClr val="003399"/>
                </a:solidFill>
                <a:latin typeface="Arial" charset="0"/>
              </a:rPr>
              <a:t>Aleksandra Tratar in Vanja Jakopin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sl-SI" dirty="0">
                <a:solidFill>
                  <a:srgbClr val="003399"/>
                </a:solidFill>
                <a:latin typeface="Arial" charset="0"/>
              </a:rPr>
              <a:t>(ZPKZ Dob)</a:t>
            </a:r>
          </a:p>
        </p:txBody>
      </p:sp>
      <p:pic>
        <p:nvPicPr>
          <p:cNvPr id="14339" name="Picture 2" descr="C:\Users\Uporabnik\Desktop\MOJCA\VKLJUČUJEMO IN AKTIVIRAMO!\Logotipi\VkljucujemoInAktiviramo_znak_barven_dolg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0"/>
            <a:ext cx="91805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3399"/>
                </a:solidFill>
                <a:latin typeface="Arial" charset="0"/>
              </a:rPr>
              <a:t>IZZIVI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2400">
                <a:solidFill>
                  <a:srgbClr val="003399"/>
                </a:solidFill>
                <a:latin typeface="Arial" charset="0"/>
              </a:rPr>
              <a:t>KAKO RAVNATI S TEŽAVNIMI ČLANI SKUPINE?</a:t>
            </a:r>
          </a:p>
          <a:p>
            <a:pPr>
              <a:buFont typeface="Arial" charset="0"/>
              <a:buNone/>
            </a:pPr>
            <a:r>
              <a:rPr lang="sl-SI" sz="2400">
                <a:solidFill>
                  <a:srgbClr val="003399"/>
                </a:solidFill>
                <a:latin typeface="Arial" charset="0"/>
              </a:rPr>
              <a:t>    (blokiranje, agresivno vedenje, izpovedovanje, tekmovanje, iskanje priznanja, klovnovstvo, umik)</a:t>
            </a:r>
          </a:p>
          <a:p>
            <a:r>
              <a:rPr lang="sl-SI" sz="2400">
                <a:solidFill>
                  <a:srgbClr val="003399"/>
                </a:solidFill>
                <a:latin typeface="Arial" charset="0"/>
              </a:rPr>
              <a:t>KJE JE MEJA MED DISTANCO IN BLIŽINO?</a:t>
            </a:r>
          </a:p>
          <a:p>
            <a:r>
              <a:rPr lang="sl-SI" sz="2400">
                <a:solidFill>
                  <a:srgbClr val="003399"/>
                </a:solidFill>
                <a:latin typeface="Arial" charset="0"/>
              </a:rPr>
              <a:t>ALI JE EMPATIJE LAHKO PREVEČ?</a:t>
            </a:r>
          </a:p>
          <a:p>
            <a:r>
              <a:rPr lang="sl-SI" sz="2400">
                <a:solidFill>
                  <a:srgbClr val="003399"/>
                </a:solidFill>
                <a:latin typeface="Arial" charset="0"/>
              </a:rPr>
              <a:t>KAKO SPODBUJATI USTVARJALNOST IN KREATIVNOST V OKOLJU, KI PRAVILOMA  SPODBUJA H KONFORMNOSTI, UNIFORMNOSTI IN POSLUŠNOSTI?</a:t>
            </a:r>
          </a:p>
          <a:p>
            <a:endParaRPr lang="sl-SI"/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2AA3209D-BF69-44C8-A8C1-8FF9CABD2A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sz="4000">
                <a:solidFill>
                  <a:srgbClr val="003399"/>
                </a:solidFill>
                <a:latin typeface="Arial" charset="0"/>
              </a:rPr>
            </a:br>
            <a:r>
              <a:rPr lang="sl-SI" sz="4000">
                <a:solidFill>
                  <a:srgbClr val="003399"/>
                </a:solidFill>
                <a:latin typeface="Arial" charset="0"/>
              </a:rPr>
              <a:t>HVALA ZA POZORNOST!</a:t>
            </a:r>
            <a:br>
              <a:rPr lang="sl-SI" sz="4000">
                <a:solidFill>
                  <a:srgbClr val="003399"/>
                </a:solidFill>
                <a:latin typeface="Arial" charset="0"/>
              </a:rPr>
            </a:br>
            <a:endParaRPr lang="sl-SI" sz="40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sl-SI">
              <a:solidFill>
                <a:srgbClr val="003399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sl-SI">
              <a:solidFill>
                <a:srgbClr val="003399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sl-SI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3555" name="AutoShape 5" descr="Rezultat iskanja slik za QUESTIONS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3556" name="AutoShape 7" descr="Rezultat iskanja slik za QUESTIONS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pic>
        <p:nvPicPr>
          <p:cNvPr id="23557" name="Picture 9" descr="Rezultat iskanja slik za QUES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557338"/>
            <a:ext cx="40322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slov 1"/>
          <p:cNvSpPr>
            <a:spLocks noGrp="1"/>
          </p:cNvSpPr>
          <p:nvPr>
            <p:ph type="title"/>
          </p:nvPr>
        </p:nvSpPr>
        <p:spPr>
          <a:xfrm>
            <a:off x="539552" y="634901"/>
            <a:ext cx="8147050" cy="777875"/>
          </a:xfrm>
        </p:spPr>
        <p:txBody>
          <a:bodyPr/>
          <a:lstStyle/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ZAPORSKI SISTEM V SLOVENIJI</a:t>
            </a:r>
            <a:br>
              <a:rPr lang="sl-SI" sz="4000" b="1" dirty="0"/>
            </a:br>
            <a:endParaRPr lang="sl-SI" sz="4000" b="1" dirty="0"/>
          </a:p>
        </p:txBody>
      </p:sp>
      <p:pic>
        <p:nvPicPr>
          <p:cNvPr id="15362" name="Ograda vseb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Slika 3" descr="neimenovana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 b="10751"/>
          <a:stretch>
            <a:fillRect/>
          </a:stretch>
        </p:blipFill>
        <p:spPr>
          <a:xfrm>
            <a:off x="1403648" y="1412776"/>
            <a:ext cx="4746625" cy="52466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grada vseb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OBSOJENEC</a:t>
            </a:r>
          </a:p>
        </p:txBody>
      </p:sp>
      <p:sp>
        <p:nvSpPr>
          <p:cNvPr id="16387" name="Ograda vsebin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Kakšen je tipičen obsojenec?</a:t>
            </a:r>
          </a:p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TČP in svoboščine – omejitve.</a:t>
            </a:r>
          </a:p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Soočanje z deprivacijami - žrtev / upornik pogajalec / razumnež.</a:t>
            </a:r>
          </a:p>
          <a:p>
            <a:pPr eaLnBrk="1" hangingPunct="1"/>
            <a:r>
              <a:rPr lang="sl-SI" dirty="0">
                <a:solidFill>
                  <a:srgbClr val="003399"/>
                </a:solidFill>
                <a:latin typeface="Arial" charset="0"/>
              </a:rPr>
              <a:t>Uravnavanje čustev in občutkov osamljenosti, žalosti, strahu, frustracije, obžalovanja, jeze in depresije.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3399"/>
                </a:solidFill>
                <a:latin typeface="Arial" charset="0"/>
              </a:rPr>
              <a:t>DINAMIKA SKUPINE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003399"/>
                </a:solidFill>
                <a:latin typeface="Arial" charset="0"/>
              </a:rPr>
              <a:t>Skupina kot temeljni socialni in komunikacijski okvir, v katerem posameznik zraste kot socialno bitje in razvije strategije socialnega vedenja.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003399"/>
                </a:solidFill>
                <a:latin typeface="Arial" charset="0"/>
              </a:rPr>
              <a:t>Skupina kot prostor nenehnih sprememb.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003399"/>
                </a:solidFill>
                <a:latin typeface="Arial" charset="0"/>
              </a:rPr>
              <a:t>Dogajanje v skupinah kot proces (orientacija, spremembe in stabilizacija; priključitev, oblikovanje vlog, zaupanje in intimnost, diferenciacija in storilnost, ločevanje).</a:t>
            </a:r>
          </a:p>
          <a:p>
            <a:pPr>
              <a:lnSpc>
                <a:spcPct val="90000"/>
              </a:lnSpc>
            </a:pPr>
            <a:r>
              <a:rPr lang="sl-SI" sz="2800" dirty="0">
                <a:solidFill>
                  <a:srgbClr val="003399"/>
                </a:solidFill>
                <a:latin typeface="Arial" charset="0"/>
              </a:rPr>
              <a:t>Tematsko usmerjena interakcija: </a:t>
            </a:r>
          </a:p>
          <a:p>
            <a:pPr>
              <a:lnSpc>
                <a:spcPct val="90000"/>
              </a:lnSpc>
              <a:buNone/>
            </a:pPr>
            <a:r>
              <a:rPr lang="sl-SI" sz="2800" dirty="0">
                <a:solidFill>
                  <a:srgbClr val="003399"/>
                </a:solidFill>
                <a:latin typeface="Arial" charset="0"/>
              </a:rPr>
              <a:t>           JAZ – NALOGA – MI      </a:t>
            </a:r>
          </a:p>
          <a:p>
            <a:pPr>
              <a:lnSpc>
                <a:spcPct val="90000"/>
              </a:lnSpc>
            </a:pPr>
            <a:endParaRPr lang="sl-SI" sz="2800" dirty="0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sl-SI" sz="2800" dirty="0">
              <a:solidFill>
                <a:srgbClr val="003399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sl-SI" sz="2800" dirty="0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C0A72D5E-67DF-4E27-A019-5E1B08ADBC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3399"/>
                </a:solidFill>
                <a:latin typeface="Arial" charset="0"/>
              </a:rPr>
              <a:t>PRAVILA SKUPINE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3399"/>
                </a:solidFill>
                <a:latin typeface="Arial" charset="0"/>
              </a:rPr>
              <a:t>Pravila se postavi skupaj z ostalimi člani skupine na prvem srečanju.</a:t>
            </a:r>
          </a:p>
          <a:p>
            <a:pPr>
              <a:buFont typeface="Arial" panose="020B0604020202020204" pitchFamily="34" charset="0"/>
              <a:buChar char="•"/>
            </a:pPr>
            <a:endParaRPr lang="sl-SI" dirty="0">
              <a:solidFill>
                <a:srgbClr val="003399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3399"/>
                </a:solidFill>
                <a:latin typeface="Arial" charset="0"/>
              </a:rPr>
              <a:t>Oblikovana naj bodo iz splošnih socialnih norm, potreb in ciljev skupine.</a:t>
            </a:r>
          </a:p>
          <a:p>
            <a:pPr>
              <a:buFont typeface="Arial" charset="0"/>
              <a:buNone/>
            </a:pPr>
            <a:endParaRPr lang="sl-SI" sz="2400" dirty="0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F7E4C721-BB73-440B-922C-4C8845BF34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3399"/>
                </a:solidFill>
              </a:rPr>
              <a:t>MOTIVACIJA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rgbClr val="003399"/>
                </a:solidFill>
              </a:rPr>
              <a:t>Motivacija je ocena uporabnika, koliko mu doseganje nekega cilja lahko koristi in kako realno je, da bo cilj dosegel. </a:t>
            </a:r>
          </a:p>
          <a:p>
            <a:pPr marL="0" indent="0">
              <a:buNone/>
            </a:pPr>
            <a:endParaRPr lang="sl-SI" dirty="0">
              <a:solidFill>
                <a:srgbClr val="003399"/>
              </a:solidFill>
            </a:endParaRPr>
          </a:p>
          <a:p>
            <a:r>
              <a:rPr lang="sl-SI" dirty="0">
                <a:solidFill>
                  <a:srgbClr val="003399"/>
                </a:solidFill>
              </a:rPr>
              <a:t>Naše delo je, da mu cilj predstavimo tako, da bo v trudu za dosego cilja videl smisel. </a:t>
            </a:r>
          </a:p>
          <a:p>
            <a:pPr marL="0" indent="0">
              <a:buNone/>
            </a:pPr>
            <a:endParaRPr lang="sl-SI" dirty="0">
              <a:solidFill>
                <a:srgbClr val="003399"/>
              </a:solidFill>
            </a:endParaRPr>
          </a:p>
          <a:p>
            <a:r>
              <a:rPr lang="sl-SI" dirty="0">
                <a:solidFill>
                  <a:srgbClr val="003399"/>
                </a:solidFill>
              </a:rPr>
              <a:t>Zunanja ali notranja.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0EF04EE3-2B76-4906-9CC3-5110785563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885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3399"/>
                </a:solidFill>
                <a:latin typeface="Arial" charset="0"/>
              </a:rPr>
              <a:t>VPLIVANJE NA MOTIVACIJO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3399"/>
                </a:solidFill>
              </a:rPr>
              <a:t>Verjamemo</a:t>
            </a:r>
          </a:p>
          <a:p>
            <a:r>
              <a:rPr lang="sl-SI" dirty="0">
                <a:solidFill>
                  <a:srgbClr val="003399"/>
                </a:solidFill>
              </a:rPr>
              <a:t>Poslušamo</a:t>
            </a:r>
          </a:p>
          <a:p>
            <a:r>
              <a:rPr lang="sl-SI" dirty="0">
                <a:solidFill>
                  <a:srgbClr val="003399"/>
                </a:solidFill>
              </a:rPr>
              <a:t>Opogumljamo</a:t>
            </a:r>
          </a:p>
          <a:p>
            <a:r>
              <a:rPr lang="sl-SI" dirty="0">
                <a:solidFill>
                  <a:srgbClr val="003399"/>
                </a:solidFill>
              </a:rPr>
              <a:t>Informiramo</a:t>
            </a:r>
          </a:p>
          <a:p>
            <a:r>
              <a:rPr lang="sl-SI" dirty="0">
                <a:solidFill>
                  <a:srgbClr val="003399"/>
                </a:solidFill>
              </a:rPr>
              <a:t>Podpiramo</a:t>
            </a:r>
          </a:p>
          <a:p>
            <a:r>
              <a:rPr lang="sl-SI" dirty="0">
                <a:solidFill>
                  <a:srgbClr val="003399"/>
                </a:solidFill>
              </a:rPr>
              <a:t>Razbremenjujemo</a:t>
            </a:r>
          </a:p>
          <a:p>
            <a:r>
              <a:rPr lang="sl-SI" dirty="0">
                <a:solidFill>
                  <a:srgbClr val="003399"/>
                </a:solidFill>
              </a:rPr>
              <a:t>Spoštujemo</a:t>
            </a:r>
          </a:p>
          <a:p>
            <a:endParaRPr lang="sl-SI" dirty="0"/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FA109CF0-B53E-40A6-83E7-BB8CC5FF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r>
              <a:rPr lang="sl-SI" dirty="0">
                <a:solidFill>
                  <a:srgbClr val="003399"/>
                </a:solidFill>
              </a:rPr>
              <a:t>KOMUNIKACIJA</a:t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sl-SI" sz="3600" dirty="0">
                <a:solidFill>
                  <a:srgbClr val="003399"/>
                </a:solidFill>
              </a:rPr>
              <a:t>Je dvosmerni proces, v katerem udeleženci pošiljajo, sprejemajo ali interpretirajo sporočila ali simbole, ki so povezani z določenim pomenom. </a:t>
            </a:r>
          </a:p>
          <a:p>
            <a:r>
              <a:rPr lang="sl-SI" sz="3600" dirty="0">
                <a:solidFill>
                  <a:srgbClr val="003399"/>
                </a:solidFill>
              </a:rPr>
              <a:t>Učinkovita komunikacija </a:t>
            </a:r>
          </a:p>
          <a:p>
            <a:r>
              <a:rPr lang="sl-SI" sz="3600" dirty="0">
                <a:solidFill>
                  <a:srgbClr val="003399"/>
                </a:solidFill>
              </a:rPr>
              <a:t>„Nemogoče je </a:t>
            </a:r>
            <a:r>
              <a:rPr lang="sl-SI" sz="3600" dirty="0" err="1">
                <a:solidFill>
                  <a:srgbClr val="003399"/>
                </a:solidFill>
              </a:rPr>
              <a:t>nekomunicirati</a:t>
            </a:r>
            <a:r>
              <a:rPr lang="sl-SI" sz="3600" dirty="0">
                <a:solidFill>
                  <a:srgbClr val="003399"/>
                </a:solidFill>
              </a:rPr>
              <a:t>.“ Watzlawick</a:t>
            </a:r>
          </a:p>
          <a:p>
            <a:r>
              <a:rPr lang="sl-SI" sz="3600" dirty="0">
                <a:solidFill>
                  <a:srgbClr val="003399"/>
                </a:solidFill>
              </a:rPr>
              <a:t>Nasilna in nenasilna komunikacija</a:t>
            </a:r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35385CCA-58D6-4C59-BF7F-3D54404053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045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>
                <a:solidFill>
                  <a:srgbClr val="003399"/>
                </a:solidFill>
                <a:latin typeface="Arial" charset="0"/>
              </a:rPr>
              <a:t>VZPOSTAVLJANJE ODNOSA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3600" dirty="0">
                <a:solidFill>
                  <a:srgbClr val="003399"/>
                </a:solidFill>
              </a:rPr>
              <a:t>medosebno poznavanje in zaupanje</a:t>
            </a:r>
          </a:p>
          <a:p>
            <a:r>
              <a:rPr lang="sl-SI" sz="3600" dirty="0">
                <a:solidFill>
                  <a:srgbClr val="003399"/>
                </a:solidFill>
              </a:rPr>
              <a:t>dobra komunikacija </a:t>
            </a:r>
          </a:p>
          <a:p>
            <a:r>
              <a:rPr lang="sl-SI" sz="3600" dirty="0">
                <a:solidFill>
                  <a:srgbClr val="003399"/>
                </a:solidFill>
              </a:rPr>
              <a:t>medosebno sprejemanje in potrjevanje</a:t>
            </a:r>
          </a:p>
          <a:p>
            <a:r>
              <a:rPr lang="sl-SI" sz="3600" dirty="0">
                <a:solidFill>
                  <a:srgbClr val="003399"/>
                </a:solidFill>
              </a:rPr>
              <a:t>konstruktivno reševanje konfliktov</a:t>
            </a:r>
          </a:p>
          <a:p>
            <a:endParaRPr lang="sl-SI" sz="2000" dirty="0">
              <a:solidFill>
                <a:srgbClr val="003399"/>
              </a:solidFill>
            </a:endParaRPr>
          </a:p>
        </p:txBody>
      </p:sp>
      <p:pic>
        <p:nvPicPr>
          <p:cNvPr id="4" name="Ograda vsebine 5">
            <a:extLst>
              <a:ext uri="{FF2B5EF4-FFF2-40B4-BE49-F238E27FC236}">
                <a16:creationId xmlns:a16="http://schemas.microsoft.com/office/drawing/2014/main" id="{CB073119-F534-4179-A17D-0EF8764056D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313" y="5445125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315</Words>
  <Application>Microsoft Office PowerPoint</Application>
  <PresentationFormat>Diaprojekcija na zaslonu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DELO Z OBSOJENCI </vt:lpstr>
      <vt:lpstr>ZAPORSKI SISTEM V SLOVENIJI </vt:lpstr>
      <vt:lpstr>OBSOJENEC</vt:lpstr>
      <vt:lpstr>DINAMIKA SKUPINE</vt:lpstr>
      <vt:lpstr>PRAVILA SKUPINE</vt:lpstr>
      <vt:lpstr>MOTIVACIJA</vt:lpstr>
      <vt:lpstr>VPLIVANJE NA MOTIVACIJO</vt:lpstr>
      <vt:lpstr> KOMUNIKACIJA </vt:lpstr>
      <vt:lpstr>VZPOSTAVLJANJE ODNOSA</vt:lpstr>
      <vt:lpstr>IZZIVI</vt:lpstr>
      <vt:lpstr> HVALA ZA POZORNOST!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Zarika Snoj Verbovšek</cp:lastModifiedBy>
  <cp:revision>26</cp:revision>
  <dcterms:created xsi:type="dcterms:W3CDTF">2016-06-03T09:26:27Z</dcterms:created>
  <dcterms:modified xsi:type="dcterms:W3CDTF">2018-05-08T11:37:43Z</dcterms:modified>
</cp:coreProperties>
</file>