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90" r:id="rId2"/>
    <p:sldId id="391" r:id="rId3"/>
    <p:sldId id="392" r:id="rId4"/>
    <p:sldId id="403" r:id="rId5"/>
    <p:sldId id="404" r:id="rId6"/>
    <p:sldId id="405" r:id="rId7"/>
    <p:sldId id="406" r:id="rId8"/>
    <p:sldId id="394" r:id="rId9"/>
    <p:sldId id="402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7" r:id="rId18"/>
  </p:sldIdLst>
  <p:sldSz cx="9144000" cy="6858000" type="screen4x3"/>
  <p:notesSz cx="7099300" cy="10234613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5E5E"/>
    <a:srgbClr val="F33F5D"/>
    <a:srgbClr val="C1B7B7"/>
    <a:srgbClr val="897575"/>
    <a:srgbClr val="A19191"/>
    <a:srgbClr val="FF6600"/>
    <a:srgbClr val="2A2828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rednji slog 3 – 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Temni slog 1 – poudarek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Tematski slog 2 – poudarek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Temni slog 2 – poudarek 5/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Tematski slog 2 – poudarek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tski slog 1 – poudarek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Temen slog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100" d="100"/>
          <a:sy n="100" d="100"/>
        </p:scale>
        <p:origin x="-1932" y="-414"/>
      </p:cViewPr>
      <p:guideLst>
        <p:guide orient="horz" pos="663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2958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C2C8D40-D104-4D7C-A157-97BAF974AC15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60F1E012-B141-4C8A-8D8E-40E36CC3F5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57163" y="-115888"/>
            <a:ext cx="9458326" cy="70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97584-45D6-44CB-B7A4-E88283C11402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17F74-F9CF-4293-9AF0-A6DFDE76D2A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EEF45-D56C-4381-B949-0A46315A6484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B482-28C6-44D7-92AE-09F5697ED37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BBC01-F730-4EC5-9D05-F647330FF58E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AD5BD-0CE9-4B8B-B083-F9DA70D43D2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44450"/>
            <a:ext cx="9458325" cy="700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A25BB-C4DF-4D08-B323-F98C9CB67DB6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883BB-4800-4242-AEF7-85F75DD945C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710BA-6B8B-4399-AC2D-79FDD630AA85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90E07-9E6B-4557-BE15-C78B848991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4DB84-6463-408E-92E6-B15B9FCA0825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25BB-E5E4-433B-820E-E3EFF735151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7A879-8027-4367-9A5F-B9D76F91609F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EF67E-6A69-4250-8157-5131EB919E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8FC92-0640-4210-B590-5E867B2A0180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F9CA-D806-4A63-9D90-979312A4989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62F0-96AB-44C1-BC32-8AB98E1A5A4A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08EE8-ABFB-4FF7-A9B4-2CD27FA46FA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010F6-B2B2-45A6-B0F7-482A13310023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F141B-8042-4EB8-A6E5-772EEFAD3B3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E260-D390-4D8E-B2A0-AE28CA395530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05EBA-C3D5-4CA9-BEF7-65AE75DB675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CAB3E8-1D94-466A-906E-335838CB39F0}" type="datetimeFigureOut">
              <a:rPr lang="sl-SI"/>
              <a:pPr>
                <a:defRPr/>
              </a:pPr>
              <a:t>22.5.2015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81EF6D-1659-4BE9-A2A4-B83E92CEA1B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pic>
        <p:nvPicPr>
          <p:cNvPr id="1433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5443538"/>
            <a:ext cx="6400800" cy="4889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71600" y="5945188"/>
            <a:ext cx="6400800" cy="488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554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3554" r:id="rId4" imgW="8888738" imgH="4419983" progId="Excel.Chart.8">
              <p:embed/>
            </p:oleObj>
          </a:graphicData>
        </a:graphic>
      </p:graphicFrame>
      <p:sp>
        <p:nvSpPr>
          <p:cNvPr id="23556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Povprečno število zaposlenih*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3557" name="Subtitle 2"/>
          <p:cNvSpPr>
            <a:spLocks noGrp="1"/>
          </p:cNvSpPr>
          <p:nvPr>
            <p:ph type="subTitle" idx="1"/>
          </p:nvPr>
        </p:nvSpPr>
        <p:spPr>
          <a:xfrm>
            <a:off x="971550" y="6021388"/>
            <a:ext cx="6985000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izračun je narejen na podlagi opravljenih ur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78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4578" r:id="rId4" imgW="8888738" imgH="4419983" progId="Excel.Chart.8">
              <p:embed/>
            </p:oleObj>
          </a:graphicData>
        </a:graphic>
      </p:graphicFrame>
      <p:sp>
        <p:nvSpPr>
          <p:cNvPr id="24583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Prihodki in odhodki* (v M€)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4584" name="Subtitle 2"/>
          <p:cNvSpPr>
            <a:spLocks noGrp="1"/>
          </p:cNvSpPr>
          <p:nvPr>
            <p:ph type="subTitle" idx="1"/>
          </p:nvPr>
        </p:nvSpPr>
        <p:spPr>
          <a:xfrm>
            <a:off x="717550" y="6021388"/>
            <a:ext cx="7815263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2014 in 2015 so napovedi ob sedanjih trendih</a:t>
            </a:r>
          </a:p>
        </p:txBody>
      </p:sp>
      <p:graphicFrame>
        <p:nvGraphicFramePr>
          <p:cNvPr id="24581" name="Grafikon 5"/>
          <p:cNvGraphicFramePr>
            <a:graphicFrameLocks/>
          </p:cNvGraphicFramePr>
          <p:nvPr/>
        </p:nvGraphicFramePr>
        <p:xfrm>
          <a:off x="128588" y="1577975"/>
          <a:ext cx="8274050" cy="4129088"/>
        </p:xfrm>
        <a:graphic>
          <a:graphicData uri="http://schemas.openxmlformats.org/presentationml/2006/ole">
            <p:oleObj spid="_x0000_s24581" r:id="rId5" imgW="8272989" imgH="412735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02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5602" r:id="rId4" imgW="8888738" imgH="4419983" progId="Excel.Chart.8">
              <p:embed/>
            </p:oleObj>
          </a:graphicData>
        </a:graphic>
      </p:graphicFrame>
      <p:sp>
        <p:nvSpPr>
          <p:cNvPr id="25607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Prihodki in odhodki* (v M€)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5608" name="Subtitle 2"/>
          <p:cNvSpPr>
            <a:spLocks noGrp="1"/>
          </p:cNvSpPr>
          <p:nvPr>
            <p:ph type="subTitle" idx="1"/>
          </p:nvPr>
        </p:nvSpPr>
        <p:spPr>
          <a:xfrm>
            <a:off x="971550" y="6021388"/>
            <a:ext cx="7815263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2014 in 2015 so napovedi ob sedanjih trendih</a:t>
            </a:r>
          </a:p>
        </p:txBody>
      </p:sp>
      <p:graphicFrame>
        <p:nvGraphicFramePr>
          <p:cNvPr id="25605" name="Grafikon 5"/>
          <p:cNvGraphicFramePr>
            <a:graphicFrameLocks/>
          </p:cNvGraphicFramePr>
          <p:nvPr/>
        </p:nvGraphicFramePr>
        <p:xfrm>
          <a:off x="128588" y="1577975"/>
          <a:ext cx="8274050" cy="4129088"/>
        </p:xfrm>
        <a:graphic>
          <a:graphicData uri="http://schemas.openxmlformats.org/presentationml/2006/ole">
            <p:oleObj spid="_x0000_s25605" r:id="rId5" imgW="8272989" imgH="412735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Glavni kazalniki </a:t>
            </a:r>
            <a:r>
              <a:rPr lang="sl-SI" sz="3600" smtClean="0">
                <a:solidFill>
                  <a:srgbClr val="F33F5D"/>
                </a:solidFill>
              </a:rPr>
              <a:t>(absolutno)</a:t>
            </a:r>
            <a:endParaRPr lang="en-US" sz="3600" smtClean="0">
              <a:solidFill>
                <a:srgbClr val="F33F5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750" y="1916113"/>
          <a:ext cx="8353425" cy="260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080120"/>
                <a:gridCol w="1224136"/>
                <a:gridCol w="1296144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leto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število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zaposlenih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prihodek 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stroški 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dela 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dodana vrednost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neto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čisti dobiček na</a:t>
                      </a:r>
                    </a:p>
                    <a:p>
                      <a:pPr algn="ctr" fontAlgn="b"/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prihodki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693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111.471 €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27.863 €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33.153 €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−5617 €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77.288.000 €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773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112.210 €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27.645 €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35.428 €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1466 €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86,718.000 €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815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119.573 €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28.499 €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38.185 €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2822 €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97,424.000 €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Glavni kazalniki </a:t>
            </a:r>
            <a:r>
              <a:rPr lang="sl-SI" sz="3600" smtClean="0">
                <a:solidFill>
                  <a:srgbClr val="F33F5D"/>
                </a:solidFill>
              </a:rPr>
              <a:t>(indeksirano)*</a:t>
            </a:r>
            <a:endParaRPr lang="en-US" sz="3600" smtClean="0">
              <a:solidFill>
                <a:srgbClr val="F33F5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750" y="1916113"/>
          <a:ext cx="8353425" cy="260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080120"/>
                <a:gridCol w="1224136"/>
                <a:gridCol w="1296144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leto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število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zaposlenih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prihodek 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stroški 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dela 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dodana vrednost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neto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čisti dobiček na</a:t>
                      </a:r>
                    </a:p>
                    <a:p>
                      <a:pPr algn="ctr" fontAlgn="b"/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prihodki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89,7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99,3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100,8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93,6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−383,2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89,1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85,1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93,2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97,8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86,8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−199,2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79,2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</a:tbl>
          </a:graphicData>
        </a:graphic>
      </p:graphicFrame>
      <p:sp>
        <p:nvSpPr>
          <p:cNvPr id="27683" name="Subtitle 2"/>
          <p:cNvSpPr>
            <a:spLocks noGrp="1"/>
          </p:cNvSpPr>
          <p:nvPr>
            <p:ph type="subTitle" idx="1"/>
          </p:nvPr>
        </p:nvSpPr>
        <p:spPr>
          <a:xfrm>
            <a:off x="430213" y="6021388"/>
            <a:ext cx="7813675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leto 2013 glede na prejšnja leta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Donosnost kapitala in sredstev*</a:t>
            </a:r>
            <a:endParaRPr lang="en-US" sz="3600" smtClean="0">
              <a:solidFill>
                <a:srgbClr val="F33F5D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9444" y="6021288"/>
            <a:ext cx="7814964" cy="576064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dirty="0" smtClean="0">
                <a:solidFill>
                  <a:srgbClr val="6E5E5E"/>
                </a:solidFill>
              </a:rPr>
              <a:t>* Donosnost kapitala (ROE) in sredstev (ROA)</a:t>
            </a:r>
            <a:endParaRPr lang="sl-SI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E5E5E"/>
              </a:solidFill>
              <a:effectLst>
                <a:reflection blurRad="6350" stA="55000" endA="300" endPos="45500" dir="5400000" sy="-100000" algn="bl" rotWithShape="0"/>
              </a:effectLst>
              <a:latin typeface="Trebuchet MS" pitchFamily="34" charset="0"/>
            </a:endParaRPr>
          </a:p>
        </p:txBody>
      </p:sp>
      <p:graphicFrame>
        <p:nvGraphicFramePr>
          <p:cNvPr id="28676" name="Grafikon 6"/>
          <p:cNvGraphicFramePr>
            <a:graphicFrameLocks/>
          </p:cNvGraphicFramePr>
          <p:nvPr/>
        </p:nvGraphicFramePr>
        <p:xfrm>
          <a:off x="344488" y="1577975"/>
          <a:ext cx="8274050" cy="4268788"/>
        </p:xfrm>
        <a:graphic>
          <a:graphicData uri="http://schemas.openxmlformats.org/presentationml/2006/ole">
            <p:oleObj spid="_x0000_s28676" r:id="rId4" imgW="8272989" imgH="426757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Pokritost*</a:t>
            </a:r>
            <a:endParaRPr lang="en-US" sz="3600" smtClean="0">
              <a:solidFill>
                <a:srgbClr val="F33F5D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9444" y="5805264"/>
            <a:ext cx="8030988" cy="792088"/>
          </a:xfrm>
        </p:spPr>
        <p:txBody>
          <a:bodyPr rtlCol="0">
            <a:normAutofit/>
          </a:bodyPr>
          <a:lstStyle/>
          <a:p>
            <a:pPr marL="180975" indent="-180975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000" dirty="0" smtClean="0">
                <a:solidFill>
                  <a:srgbClr val="6E5E5E"/>
                </a:solidFill>
              </a:rPr>
              <a:t>* Pokritost finančnih obveznosti odhodkov iz financiranja in poslovnih obveznosti z EBITDA</a:t>
            </a:r>
            <a:endParaRPr lang="sl-SI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E5E5E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29700" name="Grafikon 7"/>
          <p:cNvGraphicFramePr>
            <a:graphicFrameLocks/>
          </p:cNvGraphicFramePr>
          <p:nvPr/>
        </p:nvGraphicFramePr>
        <p:xfrm>
          <a:off x="417513" y="1649413"/>
          <a:ext cx="8308975" cy="3775075"/>
        </p:xfrm>
        <a:graphic>
          <a:graphicData uri="http://schemas.openxmlformats.org/presentationml/2006/ole">
            <p:oleObj spid="_x0000_s29700" r:id="rId4" imgW="8315665" imgH="3773751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293938"/>
            <a:ext cx="7772400" cy="115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Hvala za pozornost!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90850"/>
            <a:ext cx="7772400" cy="115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Osebna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izkaznica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panoge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primerjalna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analiza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2012/2013</a:t>
            </a:r>
            <a:b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8613"/>
            <a:ext cx="6400800" cy="2157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>
                <a:solidFill>
                  <a:srgbClr val="6E5E5E"/>
                </a:solidFill>
              </a:rPr>
              <a:t>Andreja</a:t>
            </a:r>
            <a:r>
              <a:rPr lang="en-US" sz="2000" dirty="0" smtClean="0">
                <a:solidFill>
                  <a:srgbClr val="6E5E5E"/>
                </a:solidFill>
              </a:rPr>
              <a:t> </a:t>
            </a:r>
            <a:r>
              <a:rPr lang="en-US" sz="2000" dirty="0" err="1" smtClean="0">
                <a:solidFill>
                  <a:srgbClr val="6E5E5E"/>
                </a:solidFill>
              </a:rPr>
              <a:t>Kavčič</a:t>
            </a:r>
            <a:r>
              <a:rPr lang="en-US" sz="2000" dirty="0" smtClean="0">
                <a:solidFill>
                  <a:srgbClr val="6E5E5E"/>
                </a:solidFill>
              </a:rPr>
              <a:t>, SPPO</a:t>
            </a:r>
            <a:endParaRPr lang="sl-SI" sz="2000" dirty="0" smtClean="0">
              <a:solidFill>
                <a:srgbClr val="6E5E5E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Skupina SPPO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68313" y="1489075"/>
            <a:ext cx="6983412" cy="4100513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Skupina SPPO </a:t>
            </a:r>
            <a:r>
              <a:rPr lang="sl-SI" sz="2400" b="1" dirty="0">
                <a:solidFill>
                  <a:srgbClr val="6E5E5E"/>
                </a:solidFill>
              </a:rPr>
              <a:t>je bila oblikovana lani </a:t>
            </a:r>
            <a:r>
              <a:rPr lang="sl-SI" sz="2400" b="1" dirty="0" smtClean="0">
                <a:solidFill>
                  <a:srgbClr val="6E5E5E"/>
                </a:solidFill>
              </a:rPr>
              <a:t>na pobudo Zdravka </a:t>
            </a:r>
            <a:r>
              <a:rPr lang="sl-SI" sz="2400" b="1" dirty="0">
                <a:solidFill>
                  <a:srgbClr val="6E5E5E"/>
                </a:solidFill>
              </a:rPr>
              <a:t>Kafola, direktorja Zbornice knjižnih založnikov in knjigotržcev.  </a:t>
            </a:r>
            <a:endParaRPr lang="sl-SI" sz="2400" b="1" dirty="0" smtClean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b="1" dirty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Analizo so pripravili člani skupine: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Helena </a:t>
            </a:r>
            <a:r>
              <a:rPr lang="sl-SI" sz="2400" b="1" dirty="0">
                <a:solidFill>
                  <a:srgbClr val="6E5E5E"/>
                </a:solidFill>
              </a:rPr>
              <a:t>Kraljič (</a:t>
            </a:r>
            <a:r>
              <a:rPr lang="sl-SI" sz="2400" b="1" dirty="0" smtClean="0">
                <a:solidFill>
                  <a:srgbClr val="6E5E5E"/>
                </a:solidFill>
              </a:rPr>
              <a:t>Morfem)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Irena </a:t>
            </a:r>
            <a:r>
              <a:rPr lang="sl-SI" sz="2400" b="1" dirty="0">
                <a:solidFill>
                  <a:srgbClr val="6E5E5E"/>
                </a:solidFill>
              </a:rPr>
              <a:t>Miš Svoljšak (Založba </a:t>
            </a:r>
            <a:r>
              <a:rPr lang="sl-SI" sz="2400" b="1" dirty="0" smtClean="0">
                <a:solidFill>
                  <a:srgbClr val="6E5E5E"/>
                </a:solidFill>
              </a:rPr>
              <a:t>Miš)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Andreja </a:t>
            </a:r>
            <a:r>
              <a:rPr lang="sl-SI" sz="2400" b="1" dirty="0">
                <a:solidFill>
                  <a:srgbClr val="6E5E5E"/>
                </a:solidFill>
              </a:rPr>
              <a:t>Kavčič (</a:t>
            </a:r>
            <a:r>
              <a:rPr lang="sl-SI" sz="2400" b="1" dirty="0" smtClean="0">
                <a:solidFill>
                  <a:srgbClr val="6E5E5E"/>
                </a:solidFill>
              </a:rPr>
              <a:t>DZS)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b="1" dirty="0" smtClean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ter Damijana </a:t>
            </a:r>
            <a:r>
              <a:rPr lang="sl-SI" sz="2400" b="1" dirty="0">
                <a:solidFill>
                  <a:srgbClr val="6E5E5E"/>
                </a:solidFill>
              </a:rPr>
              <a:t>Kisovec (</a:t>
            </a:r>
            <a:r>
              <a:rPr lang="sl-SI" sz="2400" b="1" dirty="0" smtClean="0">
                <a:solidFill>
                  <a:srgbClr val="6E5E5E"/>
                </a:solidFill>
              </a:rPr>
              <a:t>NUK) in dr</a:t>
            </a:r>
            <a:r>
              <a:rPr lang="sl-SI" sz="2400" b="1" dirty="0">
                <a:solidFill>
                  <a:srgbClr val="6E5E5E"/>
                </a:solidFill>
              </a:rPr>
              <a:t>. Miha Kovač </a:t>
            </a:r>
            <a:r>
              <a:rPr lang="sl-SI" sz="2400" b="1" dirty="0" smtClean="0">
                <a:solidFill>
                  <a:srgbClr val="6E5E5E"/>
                </a:solidFill>
              </a:rPr>
              <a:t>(FF)</a:t>
            </a:r>
            <a:endParaRPr lang="sl-SI" sz="2400" b="1" dirty="0">
              <a:solidFill>
                <a:srgbClr val="6E5E5E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Struktura in število založnikov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8064500" cy="2060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317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</a:tblGrid>
              <a:tr h="394044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PU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samozal</a:t>
                      </a:r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2-5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6-10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11-19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20-49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50-99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100+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2011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1470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237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873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393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108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34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2012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1575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253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1161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95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26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1395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187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929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75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24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Povprečna naklada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1235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1138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1179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1479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1431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1463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1190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958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799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832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772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563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525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572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1608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1642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1803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1756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2285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1039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998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1692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983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smtClean="0">
                          <a:solidFill>
                            <a:schemeClr val="bg1"/>
                          </a:solidFill>
                        </a:rPr>
                        <a:t>1056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1076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Povprečna cena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22,81 €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19,47 €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21,30 €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15,20 €</a:t>
                      </a: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14,44 €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14,13 €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35,62 €</a:t>
                      </a: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23,70 €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29,58 €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20,96 €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20,60 €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20,63 €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19,52 €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19,72 €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19,28 €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15,62 €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14,88 €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15,41 €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13,33 €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11,95 €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12,97 €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17,78 €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17,01 €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16,47 €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22,77 €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21,00 €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23,85 €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Število izdanih knjig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6623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6209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4950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896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830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715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3324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3151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2440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1230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1168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925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599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436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1178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1062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489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450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4968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4607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3661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Pregled dejavnosti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4988" y="1700213"/>
          <a:ext cx="8213725" cy="37084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051545"/>
                <a:gridCol w="7162700"/>
              </a:tblGrid>
              <a:tr h="360040">
                <a:tc>
                  <a:txBody>
                    <a:bodyPr/>
                    <a:lstStyle/>
                    <a:p>
                      <a:pPr algn="l"/>
                      <a:endParaRPr lang="sl-SI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latin typeface="+mn-lt"/>
                        </a:rPr>
                        <a:t>dejavnost</a:t>
                      </a:r>
                      <a:endParaRPr lang="sl-SI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39200">
                <a:tc>
                  <a:txBody>
                    <a:bodyPr/>
                    <a:lstStyle/>
                    <a:p>
                      <a:pPr marL="987425" indent="-898525" algn="r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46.490  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7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7425" indent="-898525" algn="l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na debelo z drugimi izdelki široke porabe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76078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985838" indent="-8969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58.190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5838" indent="-8969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Drugo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založništvo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898525" indent="-809625" algn="r" defTabSz="896938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47.622  –</a:t>
                      </a:r>
                    </a:p>
                    <a:p>
                      <a:pPr marL="898525" indent="-809625" algn="r" defTabSz="896938" fontAlgn="b"/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3175" algn="l" defTabSz="896938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na drobno v specializiranih prodajalnah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s papirjem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in pisalnimi potrebščinami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58.140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6938" indent="-8080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revij in druge periodike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58.110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6938" indent="-8080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knjig (s. p.)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8525" indent="-809625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 58.110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8525" indent="-809625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knjig (družbe)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47.610  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3175" algn="l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na drobno v specializiranih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prodajalnah s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knjigami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Strukturni deleži*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sp>
        <p:nvSpPr>
          <p:cNvPr id="22536" name="Subtitle 2"/>
          <p:cNvSpPr>
            <a:spLocks noGrp="1"/>
          </p:cNvSpPr>
          <p:nvPr>
            <p:ph type="subTitle" idx="1"/>
          </p:nvPr>
        </p:nvSpPr>
        <p:spPr>
          <a:xfrm>
            <a:off x="395288" y="6021388"/>
            <a:ext cx="6985000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dobljene na osnovi anketiranja založnikov</a:t>
            </a:r>
          </a:p>
        </p:txBody>
      </p:sp>
      <p:graphicFrame>
        <p:nvGraphicFramePr>
          <p:cNvPr id="22532" name="Grafikon 2"/>
          <p:cNvGraphicFramePr>
            <a:graphicFrameLocks/>
          </p:cNvGraphicFramePr>
          <p:nvPr/>
        </p:nvGraphicFramePr>
        <p:xfrm>
          <a:off x="273050" y="741363"/>
          <a:ext cx="4157663" cy="5375275"/>
        </p:xfrm>
        <a:graphic>
          <a:graphicData uri="http://schemas.openxmlformats.org/presentationml/2006/ole">
            <p:oleObj spid="_x0000_s22532" r:id="rId4" imgW="4157832" imgH="5371041" progId="Excel.Chart.8">
              <p:embed/>
            </p:oleObj>
          </a:graphicData>
        </a:graphic>
      </p:graphicFrame>
      <p:graphicFrame>
        <p:nvGraphicFramePr>
          <p:cNvPr id="22533" name="Grafikon 7"/>
          <p:cNvGraphicFramePr>
            <a:graphicFrameLocks/>
          </p:cNvGraphicFramePr>
          <p:nvPr/>
        </p:nvGraphicFramePr>
        <p:xfrm>
          <a:off x="4737100" y="741363"/>
          <a:ext cx="4157663" cy="5375275"/>
        </p:xfrm>
        <a:graphic>
          <a:graphicData uri="http://schemas.openxmlformats.org/presentationml/2006/ole">
            <p:oleObj spid="_x0000_s22533" r:id="rId5" imgW="4157832" imgH="5371041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452</Words>
  <Application>Microsoft Office PowerPoint</Application>
  <PresentationFormat>On-screen Show (4:3)</PresentationFormat>
  <Paragraphs>264</Paragraphs>
  <Slides>17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2</vt:i4>
      </vt:variant>
      <vt:variant>
        <vt:lpstr>Predloga načrta</vt:lpstr>
      </vt:variant>
      <vt:variant>
        <vt:i4>3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3" baseType="lpstr">
      <vt:lpstr>Arial</vt:lpstr>
      <vt:lpstr>Calibri</vt:lpstr>
      <vt:lpstr>Officeova tema</vt:lpstr>
      <vt:lpstr>Officeova tema</vt:lpstr>
      <vt:lpstr>Officeova tema</vt:lpstr>
      <vt:lpstr>Microsoft Excelov grafikon</vt:lpstr>
      <vt:lpstr> </vt:lpstr>
      <vt:lpstr>Osebna izkaznica panoge – primerjalna analiza 2012/2013 </vt:lpstr>
      <vt:lpstr>Skupina SPPO</vt:lpstr>
      <vt:lpstr>Struktura in število založnikov</vt:lpstr>
      <vt:lpstr>Povprečna naklada</vt:lpstr>
      <vt:lpstr>Povprečna cena</vt:lpstr>
      <vt:lpstr>Število izdanih knjig</vt:lpstr>
      <vt:lpstr>Pregled dejavnosti</vt:lpstr>
      <vt:lpstr>Strukturni deleži*</vt:lpstr>
      <vt:lpstr>Povprečno število zaposlenih*</vt:lpstr>
      <vt:lpstr>Prihodki in odhodki* (v M€)</vt:lpstr>
      <vt:lpstr>Prihodki in odhodki* (v M€)</vt:lpstr>
      <vt:lpstr>Glavni kazalniki (absolutno)</vt:lpstr>
      <vt:lpstr>Glavni kazalniki (indeksirano)*</vt:lpstr>
      <vt:lpstr>Donosnost kapitala in sredstev*</vt:lpstr>
      <vt:lpstr>Pokritost*</vt:lpstr>
      <vt:lpstr>Hvala za pozornost!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 je za tretjino manj?  Delovanja  panoge v letih 2008-2012</dc:title>
  <dc:creator>vkozuh</dc:creator>
  <cp:lastModifiedBy>Marand</cp:lastModifiedBy>
  <cp:revision>126</cp:revision>
  <cp:lastPrinted>2014-06-02T13:02:05Z</cp:lastPrinted>
  <dcterms:created xsi:type="dcterms:W3CDTF">2013-05-29T21:16:52Z</dcterms:created>
  <dcterms:modified xsi:type="dcterms:W3CDTF">2015-05-22T12:04:52Z</dcterms:modified>
</cp:coreProperties>
</file>