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7"/>
  </p:notesMasterIdLst>
  <p:sldIdLst>
    <p:sldId id="256" r:id="rId2"/>
    <p:sldId id="275" r:id="rId3"/>
    <p:sldId id="281" r:id="rId4"/>
    <p:sldId id="277" r:id="rId5"/>
    <p:sldId id="279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tski slog 1 – poudarek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ematski slog 1 – poudarek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84" autoAdjust="0"/>
    <p:restoredTop sz="94660"/>
  </p:normalViewPr>
  <p:slideViewPr>
    <p:cSldViewPr>
      <p:cViewPr varScale="1">
        <p:scale>
          <a:sx n="129" d="100"/>
          <a:sy n="129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3BD7A9-62E0-491F-8F8E-4DEEBF7F4E9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540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BD7A9-62E0-491F-8F8E-4DEEBF7F4E94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097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sl-SI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sl-SI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sl-SI"/>
            </a:p>
          </p:txBody>
        </p:sp>
      </p:grpSp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sl-SI" noProof="0" smtClean="0"/>
              <a:t>Kliknite, če želite urediti slog naslova matrice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sl-SI" noProof="0" smtClean="0"/>
              <a:t>Kliknite, če želite urediti slog podnaslova matrice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C1E84-E0E3-487A-88A8-6D8E222C062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  <p:bldP spid="13312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B601-0538-47CC-B671-34CA5550952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D89AE-0C9E-4EA1-8399-DDDB2AF2E9B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30F0-70C7-4CDC-B211-3953BE77EBA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7B233-7173-423E-85AB-BF7D781E37B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8B322-F4D9-4C21-B18E-DEA192BFF52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7CE0-2AA1-4E93-95D3-3C05A006046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D3AC-DA00-437F-9E7D-A3C57BB7715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E1F6-27BE-40F3-9C23-DCB1814804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4ECBC-523D-4472-9827-7B1DE70A074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1741-59D6-4DCA-8538-0438F6D71A4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B601E-31A8-441E-9AC4-C9A301362C6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04D79A9-9FF3-4454-8A63-25A5FE51EE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sl-SI" sz="2400">
              <a:latin typeface="Times New Roman" pitchFamily="18" charset="0"/>
            </a:endParaRPr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endParaRPr lang="sl-SI"/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sl-SI" sz="2400">
              <a:latin typeface="Times New Roman" pitchFamily="18" charset="0"/>
            </a:endParaRP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sl-SI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6" r:id="rId3"/>
    <p:sldLayoutId id="2147483765" r:id="rId4"/>
    <p:sldLayoutId id="2147483764" r:id="rId5"/>
    <p:sldLayoutId id="2147483763" r:id="rId6"/>
    <p:sldLayoutId id="2147483762" r:id="rId7"/>
    <p:sldLayoutId id="2147483761" r:id="rId8"/>
    <p:sldLayoutId id="2147483760" r:id="rId9"/>
    <p:sldLayoutId id="2147483759" r:id="rId10"/>
    <p:sldLayoutId id="2147483758" r:id="rId11"/>
    <p:sldLayoutId id="2147483757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2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9475" y="728663"/>
            <a:ext cx="7561263" cy="1770062"/>
          </a:xfrm>
        </p:spPr>
        <p:txBody>
          <a:bodyPr/>
          <a:lstStyle/>
          <a:p>
            <a:pPr eaLnBrk="1" hangingPunct="1">
              <a:defRPr/>
            </a:pPr>
            <a: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RASTEM S KNJIGO:</a:t>
            </a:r>
            <a:b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statistika projekta JAK</a:t>
            </a:r>
            <a:r>
              <a:rPr lang="sl-SI" sz="3600" b="1" i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sl-SI" sz="3600" b="1" i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sl-SI" sz="3600" b="1" i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2009/2010―2019/2020 </a:t>
            </a:r>
            <a:endParaRPr lang="sl-SI" sz="5300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5362" name="Picture 18" descr="JAK_KAZALKA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6350"/>
            <a:ext cx="1547813" cy="1546225"/>
          </a:xfrm>
        </p:spPr>
      </p:pic>
      <p:pic>
        <p:nvPicPr>
          <p:cNvPr id="15363" name="Picture 19" descr="JAK_KAZALK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-6350"/>
            <a:ext cx="1473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3800475"/>
            <a:ext cx="40322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Slika 11" descr="C:\Documents and Settings\turankar\Local Settings\Temp\7zO380.tmp\JAK logotipi variacij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3573463"/>
            <a:ext cx="251936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96863"/>
            <a:ext cx="8229600" cy="1043905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latin typeface="Cambria" panose="02040503050406030204" pitchFamily="18" charset="0"/>
              </a:rPr>
              <a:t>STATISTIKA nacionalnega projekta JAK </a:t>
            </a:r>
            <a:br>
              <a:rPr lang="sl-SI" sz="2400" b="1" dirty="0" smtClean="0">
                <a:latin typeface="Cambria" panose="02040503050406030204" pitchFamily="18" charset="0"/>
              </a:rPr>
            </a:br>
            <a:r>
              <a:rPr lang="sl-SI" sz="2400" dirty="0" smtClean="0">
                <a:latin typeface="Cambria" panose="02040503050406030204" pitchFamily="18" charset="0"/>
              </a:rPr>
              <a:t>»</a:t>
            </a:r>
            <a:r>
              <a:rPr lang="sl-SI" sz="2400" b="1" dirty="0" smtClean="0">
                <a:latin typeface="Cambria" panose="02040503050406030204" pitchFamily="18" charset="0"/>
              </a:rPr>
              <a:t>RASTEM S KNJIGO OŠ« </a:t>
            </a:r>
          </a:p>
        </p:txBody>
      </p:sp>
      <p:pic>
        <p:nvPicPr>
          <p:cNvPr id="16386" name="Picture 5" descr="JAK_ZNAMKA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60432" y="94576"/>
            <a:ext cx="5810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Slika 6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grada tabe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486797"/>
              </p:ext>
            </p:extLst>
          </p:nvPr>
        </p:nvGraphicFramePr>
        <p:xfrm>
          <a:off x="458558" y="1772816"/>
          <a:ext cx="8368527" cy="3861329"/>
        </p:xfrm>
        <a:graphic>
          <a:graphicData uri="http://schemas.openxmlformats.org/drawingml/2006/table">
            <a:tbl>
              <a:tblPr/>
              <a:tblGrid>
                <a:gridCol w="11827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5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92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76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76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76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976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9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RSK OŠ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šolsko leto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OŠ ustanov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učencev v 7. razredu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učencev 7.r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učencev 7.r OŠ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2009/10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507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490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18.394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17.984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9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2010/11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485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93 %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18.605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18.088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2011/12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484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477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17.685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17.598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7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2012/13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18.351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18.267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99,5 %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2013/14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18.222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18.039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2014/15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470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464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17.827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17.608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3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2015/16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451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17.421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17.054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3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2016/17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450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99,3 %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18.296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18.226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99,6 %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3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2017/18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17.999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17.890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99,4 %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3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2018/19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454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454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100 %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19.364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19.187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99,1 %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3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2019/20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455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443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97,4%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20.324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19.603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96 %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97700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b="1" dirty="0">
                <a:latin typeface="Cambria" panose="02040503050406030204" pitchFamily="18" charset="0"/>
              </a:rPr>
              <a:t>STATISTIKA nacionalnega projekta JAK </a:t>
            </a:r>
            <a:br>
              <a:rPr lang="sl-SI" sz="2400" b="1" dirty="0">
                <a:latin typeface="Cambria" panose="02040503050406030204" pitchFamily="18" charset="0"/>
              </a:rPr>
            </a:br>
            <a:r>
              <a:rPr lang="sl-SI" sz="2400" dirty="0">
                <a:latin typeface="Cambria" panose="02040503050406030204" pitchFamily="18" charset="0"/>
              </a:rPr>
              <a:t>»</a:t>
            </a:r>
            <a:r>
              <a:rPr lang="sl-SI" sz="2400" b="1" dirty="0">
                <a:latin typeface="Cambria" panose="02040503050406030204" pitchFamily="18" charset="0"/>
              </a:rPr>
              <a:t>RASTEM S KNJIGO </a:t>
            </a:r>
            <a:r>
              <a:rPr lang="sl-SI" sz="2400" b="1" dirty="0" smtClean="0">
                <a:latin typeface="Cambria" panose="02040503050406030204" pitchFamily="18" charset="0"/>
              </a:rPr>
              <a:t>SŠ</a:t>
            </a:r>
            <a:r>
              <a:rPr lang="sl-SI" sz="2400" b="1" dirty="0">
                <a:latin typeface="Cambria" panose="02040503050406030204" pitchFamily="18" charset="0"/>
              </a:rPr>
              <a:t>« </a:t>
            </a:r>
            <a:endParaRPr lang="sl-SI" sz="2400" dirty="0"/>
          </a:p>
        </p:txBody>
      </p:sp>
      <p:graphicFrame>
        <p:nvGraphicFramePr>
          <p:cNvPr id="4" name="Ograda tabele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73281306"/>
              </p:ext>
            </p:extLst>
          </p:nvPr>
        </p:nvGraphicFramePr>
        <p:xfrm>
          <a:off x="457200" y="1916832"/>
          <a:ext cx="8496943" cy="4481119"/>
        </p:xfrm>
        <a:graphic>
          <a:graphicData uri="http://schemas.openxmlformats.org/drawingml/2006/table">
            <a:tbl>
              <a:tblPr/>
              <a:tblGrid>
                <a:gridCol w="12009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96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2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59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159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40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RSK SŠ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9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šolsko leto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SŠ ustanov (skupaj s privatnimi šolami in vzgojnimi zavodi)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dijakov 1. letnika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število sodelujočih dijakov 1. letnika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% sodelujočih dijakov 1. letnika SŠ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2010/11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156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89 %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21.665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15.743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73 %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2011/12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90 %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20.919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18.458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88 %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2012/13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144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93 %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20.242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17.855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88 %</a:t>
                      </a:r>
                    </a:p>
                  </a:txBody>
                  <a:tcPr marL="41910" marR="4191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2013/14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96 %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20.264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17.125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2014/15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19.795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16.743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2015/16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165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162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98 %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18.757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18.263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2016/17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97 %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18.323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17.294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94,4 %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2017/18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153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96 %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20.005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18.466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92,2 %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2018/19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156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152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97,4 %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4.527"/>
                        </a:rPr>
                        <a:t>18.915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2.909 "/>
                        </a:rPr>
                        <a:t>17.236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91.1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427041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2019/20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156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148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94,9 %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14.527"/>
                        </a:rPr>
                        <a:t>19.371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12.909 "/>
                        </a:rPr>
                        <a:t>18.224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94 %</a:t>
                      </a:r>
                    </a:p>
                  </a:txBody>
                  <a:tcPr marL="41910" marR="41910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8463014"/>
                  </a:ext>
                </a:extLst>
              </a:tr>
            </a:tbl>
          </a:graphicData>
        </a:graphic>
      </p:graphicFrame>
      <p:pic>
        <p:nvPicPr>
          <p:cNvPr id="5" name="Slika 6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AK_ZNAMKA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0432" y="94576"/>
            <a:ext cx="5810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794995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25463"/>
            <a:ext cx="8424936" cy="523866"/>
          </a:xfrm>
        </p:spPr>
        <p:txBody>
          <a:bodyPr/>
          <a:lstStyle/>
          <a:p>
            <a:pPr eaLnBrk="1" hangingPunct="1"/>
            <a:r>
              <a:rPr lang="sl-SI" sz="2200" b="1" dirty="0" smtClean="0">
                <a:latin typeface="Cambria" panose="02040503050406030204" pitchFamily="18" charset="0"/>
              </a:rPr>
              <a:t>STATISTIKA nacionalnega projekta JAK </a:t>
            </a:r>
            <a:r>
              <a:rPr lang="sl-SI" sz="2200" dirty="0" smtClean="0">
                <a:latin typeface="Cambria" panose="02040503050406030204" pitchFamily="18" charset="0"/>
              </a:rPr>
              <a:t>»</a:t>
            </a:r>
            <a:r>
              <a:rPr lang="sl-SI" sz="2200" b="1" dirty="0" smtClean="0">
                <a:latin typeface="Cambria" panose="02040503050406030204" pitchFamily="18" charset="0"/>
              </a:rPr>
              <a:t>RASTEM S KNJIGO«</a:t>
            </a:r>
          </a:p>
        </p:txBody>
      </p:sp>
      <p:pic>
        <p:nvPicPr>
          <p:cNvPr id="17410" name="Picture 4" descr="JAK_ZNAMKA_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91860" y="18584"/>
            <a:ext cx="660211" cy="79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619"/>
          <p:cNvSpPr>
            <a:spLocks noChangeArrowheads="1"/>
          </p:cNvSpPr>
          <p:nvPr/>
        </p:nvSpPr>
        <p:spPr bwMode="auto">
          <a:xfrm>
            <a:off x="900113" y="1628775"/>
            <a:ext cx="7559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l-SI" sz="1600">
              <a:latin typeface="Calibri" pitchFamily="34" charset="0"/>
            </a:endParaRPr>
          </a:p>
        </p:txBody>
      </p:sp>
      <p:pic>
        <p:nvPicPr>
          <p:cNvPr id="17412" name="Slika 6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520" y="-78266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922590"/>
              </p:ext>
            </p:extLst>
          </p:nvPr>
        </p:nvGraphicFramePr>
        <p:xfrm>
          <a:off x="467545" y="980729"/>
          <a:ext cx="8424935" cy="6076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3422">
                  <a:extLst>
                    <a:ext uri="{9D8B030D-6E8A-4147-A177-3AD203B41FA5}">
                      <a16:colId xmlns:a16="http://schemas.microsoft.com/office/drawing/2014/main" xmlns="" val="461471601"/>
                    </a:ext>
                  </a:extLst>
                </a:gridCol>
                <a:gridCol w="2223646">
                  <a:extLst>
                    <a:ext uri="{9D8B030D-6E8A-4147-A177-3AD203B41FA5}">
                      <a16:colId xmlns:a16="http://schemas.microsoft.com/office/drawing/2014/main" xmlns="" val="2435304841"/>
                    </a:ext>
                  </a:extLst>
                </a:gridCol>
                <a:gridCol w="1940897">
                  <a:extLst>
                    <a:ext uri="{9D8B030D-6E8A-4147-A177-3AD203B41FA5}">
                      <a16:colId xmlns:a16="http://schemas.microsoft.com/office/drawing/2014/main" xmlns="" val="673113260"/>
                    </a:ext>
                  </a:extLst>
                </a:gridCol>
                <a:gridCol w="2146970">
                  <a:extLst>
                    <a:ext uri="{9D8B030D-6E8A-4147-A177-3AD203B41FA5}">
                      <a16:colId xmlns:a16="http://schemas.microsoft.com/office/drawing/2014/main" xmlns="" val="1221938080"/>
                    </a:ext>
                  </a:extLst>
                </a:gridCol>
              </a:tblGrid>
              <a:tr h="188640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RSK OŠ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1960437"/>
                  </a:ext>
                </a:extLst>
              </a:tr>
              <a:tr h="450614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št. sodelujočih učencev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odstotek vpisanih učencev v knjižnico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št. sodelujočih knjižnic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622491680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2009/2010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17.984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73%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3179234001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2010/2011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18.088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72%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422536025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2011/2012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17.598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75%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176454511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2012/2013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18.267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74%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1463494397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2013/2014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18.039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72%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2218573782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2014/2015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17.608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72%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468695947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2015/2016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17.054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76%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3813366003"/>
                  </a:ext>
                </a:extLst>
              </a:tr>
              <a:tr h="179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2016/2017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18.226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73%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extLst>
                  <a:ext uri="{0D108BD9-81ED-4DB2-BD59-A6C34878D82A}">
                    <a16:rowId xmlns:a16="http://schemas.microsoft.com/office/drawing/2014/main" xmlns="" val="1587412226"/>
                  </a:ext>
                </a:extLst>
              </a:tr>
              <a:tr h="179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2017/2018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17.890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 dirty="0">
                          <a:effectLst/>
                        </a:rPr>
                        <a:t>71%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000" u="none" strike="noStrike">
                          <a:effectLst/>
                        </a:rPr>
                        <a:t>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ctr"/>
                </a:tc>
                <a:extLst>
                  <a:ext uri="{0D108BD9-81ED-4DB2-BD59-A6C34878D82A}">
                    <a16:rowId xmlns:a16="http://schemas.microsoft.com/office/drawing/2014/main" xmlns="" val="3343277796"/>
                  </a:ext>
                </a:extLst>
              </a:tr>
              <a:tr h="22667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2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2018/2019</a:t>
                      </a:r>
                      <a:endParaRPr lang="sl-S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19.187</a:t>
                      </a: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</a:rPr>
                        <a:t>72%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</a:rPr>
                        <a:t>65 (s podenotami)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2308454314"/>
                  </a:ext>
                </a:extLst>
              </a:tr>
              <a:tr h="22667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 smtClean="0">
                          <a:effectLst/>
                        </a:rPr>
                        <a:t>2019/2020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19.603</a:t>
                      </a: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Podatka ne zbiramo več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</a:rPr>
                        <a:t>65 (s podenotami)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128712705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358518805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4291016425"/>
                  </a:ext>
                </a:extLst>
              </a:tr>
              <a:tr h="210301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RSK SŠ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1823720"/>
                  </a:ext>
                </a:extLst>
              </a:tr>
              <a:tr h="411619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 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št. sodelujočih dijakov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odstotek vpisanih dijakov v knjižnico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št. sodelujočih knjižnic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3007669583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2010/2011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15.743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57%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1248727534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2011/2012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18.458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54%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4269924028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2012/2013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17.855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50%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2659348027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2013/2014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17.125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50%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46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920739820"/>
                  </a:ext>
                </a:extLst>
              </a:tr>
              <a:tr h="219883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2014/2015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16.743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50%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3548938744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2015/2016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19.795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58%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3796209781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2016/2017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17.294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48%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3123817582"/>
                  </a:ext>
                </a:extLst>
              </a:tr>
              <a:tr h="188640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2017/2018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18.466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 dirty="0">
                          <a:effectLst/>
                        </a:rPr>
                        <a:t>43%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u="none" strike="noStrike">
                          <a:effectLst/>
                        </a:rPr>
                        <a:t>44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2998850257"/>
                  </a:ext>
                </a:extLst>
              </a:tr>
              <a:tr h="232487"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</a:rPr>
                        <a:t>2018/2019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17.236</a:t>
                      </a: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</a:rPr>
                        <a:t>43%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l-SI" sz="1000" b="0" u="none" strike="noStrike" dirty="0">
                          <a:effectLst/>
                        </a:rPr>
                        <a:t>52 (s podenotami)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2493873389"/>
                  </a:ext>
                </a:extLst>
              </a:tr>
              <a:tr h="35675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b="1" u="none" strike="noStrike" dirty="0" smtClean="0">
                          <a:effectLst/>
                        </a:rPr>
                        <a:t>2019/2020</a:t>
                      </a:r>
                      <a:endParaRPr lang="sl-SI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18.981</a:t>
                      </a:r>
                    </a:p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Podatka ne zbiramo več</a:t>
                      </a:r>
                      <a:endParaRPr lang="sl-SI" sz="10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b="0" u="none" strike="noStrike" dirty="0" smtClean="0">
                          <a:effectLst/>
                        </a:rPr>
                        <a:t>52 (s podenotami)</a:t>
                      </a:r>
                      <a:endParaRPr lang="sl-SI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698450020"/>
                  </a:ext>
                </a:extLst>
              </a:tr>
              <a:tr h="219874"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440" marR="7440" marT="7440" marB="0" anchor="b"/>
                </a:tc>
                <a:extLst>
                  <a:ext uri="{0D108BD9-81ED-4DB2-BD59-A6C34878D82A}">
                    <a16:rowId xmlns:a16="http://schemas.microsoft.com/office/drawing/2014/main" xmlns="" val="38450986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/>
          </p:nvPr>
        </p:nvSpPr>
        <p:spPr>
          <a:xfrm>
            <a:off x="410496" y="366713"/>
            <a:ext cx="8229600" cy="599102"/>
          </a:xfrm>
        </p:spPr>
        <p:txBody>
          <a:bodyPr/>
          <a:lstStyle/>
          <a:p>
            <a:pPr eaLnBrk="1" hangingPunct="1"/>
            <a:r>
              <a:rPr lang="sl-SI" sz="2200" b="1" dirty="0">
                <a:latin typeface="Cambria" panose="02040503050406030204" pitchFamily="18" charset="0"/>
              </a:rPr>
              <a:t>STATISTIKA nacionalnega projekta JAK </a:t>
            </a:r>
            <a:r>
              <a:rPr lang="sl-SI" sz="2200" dirty="0">
                <a:latin typeface="Cambria" panose="02040503050406030204" pitchFamily="18" charset="0"/>
              </a:rPr>
              <a:t>»</a:t>
            </a:r>
            <a:r>
              <a:rPr lang="sl-SI" sz="2200" b="1" dirty="0">
                <a:latin typeface="Cambria" panose="02040503050406030204" pitchFamily="18" charset="0"/>
              </a:rPr>
              <a:t>RASTEM S KNJIGO«</a:t>
            </a:r>
            <a:endParaRPr lang="sl-SI" sz="2200" dirty="0" smtClean="0">
              <a:latin typeface="Cambria" panose="02040503050406030204" pitchFamily="18" charset="0"/>
            </a:endParaRPr>
          </a:p>
        </p:txBody>
      </p:sp>
      <p:pic>
        <p:nvPicPr>
          <p:cNvPr id="18434" name="Picture 6" descr="JAK_ZNAMKA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7591" y="38972"/>
            <a:ext cx="716409" cy="86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Ograda vsebine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985289"/>
              </p:ext>
            </p:extLst>
          </p:nvPr>
        </p:nvGraphicFramePr>
        <p:xfrm>
          <a:off x="467543" y="1556792"/>
          <a:ext cx="8352930" cy="2471729"/>
        </p:xfrm>
        <a:graphic>
          <a:graphicData uri="http://schemas.openxmlformats.org/drawingml/2006/table">
            <a:tbl>
              <a:tblPr/>
              <a:tblGrid>
                <a:gridCol w="27843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Ocene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OŠ – Elvis Škorc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</a:rPr>
                        <a:t>SŠ - V napačni zgodbi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12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knjige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8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predstavitvenega  filma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Povprečna ocena projekta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 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8465" name="Slika 5" descr="C:\Documents and Settings\turankar\Local Settings\Temp\Začasen imenik 8 za LOGOTIPI.zip\LOGOTIPI\Rastem s knjigo logotipi vse variiacij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15843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avokotnik 1"/>
          <p:cNvSpPr/>
          <p:nvPr/>
        </p:nvSpPr>
        <p:spPr>
          <a:xfrm>
            <a:off x="467543" y="4373622"/>
            <a:ext cx="835292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1400" i="1" dirty="0" smtClean="0">
                <a:latin typeface="Cambria" panose="02040503050406030204" pitchFamily="18" charset="0"/>
              </a:rPr>
              <a:t>Zanimivost:</a:t>
            </a:r>
          </a:p>
          <a:p>
            <a:pPr algn="just"/>
            <a:endParaRPr lang="sl-SI" sz="1400" i="1" dirty="0" smtClean="0">
              <a:latin typeface="Cambria" panose="02040503050406030204" pitchFamily="18" charset="0"/>
            </a:endParaRPr>
          </a:p>
          <a:p>
            <a:r>
              <a:rPr lang="sl-SI" sz="1000" dirty="0"/>
              <a:t>V projektu RSK  </a:t>
            </a:r>
            <a:r>
              <a:rPr lang="sl-SI" sz="1000" dirty="0" smtClean="0"/>
              <a:t>2019/20 </a:t>
            </a:r>
            <a:r>
              <a:rPr lang="sl-SI" sz="1000" dirty="0"/>
              <a:t>je sodelovalo </a:t>
            </a:r>
            <a:r>
              <a:rPr lang="sl-SI" sz="1000" dirty="0" smtClean="0"/>
              <a:t>149 </a:t>
            </a:r>
            <a:r>
              <a:rPr lang="sl-SI" sz="1000" dirty="0"/>
              <a:t>SŠ (skupaj s privatnimi šolami </a:t>
            </a:r>
            <a:r>
              <a:rPr lang="sl-SI" sz="1000" dirty="0" smtClean="0"/>
              <a:t>ter </a:t>
            </a:r>
            <a:r>
              <a:rPr lang="sl-SI" sz="1000" dirty="0"/>
              <a:t>vzgojnimi zavodi</a:t>
            </a:r>
            <a:r>
              <a:rPr lang="sl-SI" sz="1000" dirty="0" smtClean="0"/>
              <a:t>) </a:t>
            </a:r>
            <a:r>
              <a:rPr lang="sl-SI" sz="1000" dirty="0"/>
              <a:t>v slovenskem prostoru (</a:t>
            </a:r>
            <a:r>
              <a:rPr lang="sl-SI" sz="1000" dirty="0" smtClean="0"/>
              <a:t>94,9 </a:t>
            </a:r>
            <a:r>
              <a:rPr lang="sl-SI" sz="1000" dirty="0"/>
              <a:t>%).  </a:t>
            </a:r>
            <a:r>
              <a:rPr lang="sl-SI" sz="1000" dirty="0" smtClean="0"/>
              <a:t>Dve srednji šoli </a:t>
            </a:r>
            <a:r>
              <a:rPr lang="sl-SI" sz="1000" dirty="0"/>
              <a:t>v projektu </a:t>
            </a:r>
            <a:r>
              <a:rPr lang="sl-SI" sz="1000" dirty="0" smtClean="0"/>
              <a:t>nista sodelovali. V </a:t>
            </a:r>
            <a:r>
              <a:rPr lang="sl-SI" sz="1000" dirty="0"/>
              <a:t>šolskem letu </a:t>
            </a:r>
            <a:r>
              <a:rPr lang="sl-SI" sz="1000" dirty="0" smtClean="0"/>
              <a:t>2019/20 </a:t>
            </a:r>
            <a:r>
              <a:rPr lang="sl-SI" sz="1000" dirty="0"/>
              <a:t>so v projektu sodelovale tudi zamejske šole, kjer se poučuje slovenski jezik. Večji centri so Trst, Gorica, Celovec, Gradec, Porabje</a:t>
            </a:r>
            <a:r>
              <a:rPr lang="sl-SI" sz="1000" dirty="0" smtClean="0"/>
              <a:t>.</a:t>
            </a:r>
          </a:p>
          <a:p>
            <a:endParaRPr lang="sl-SI" sz="1000" dirty="0"/>
          </a:p>
          <a:p>
            <a:r>
              <a:rPr lang="sl-SI" sz="1000" dirty="0"/>
              <a:t>V projektu RSK 2019/20 je sodelovalo </a:t>
            </a:r>
            <a:r>
              <a:rPr lang="sl-SI" sz="1000" dirty="0" smtClean="0"/>
              <a:t>443 </a:t>
            </a:r>
            <a:r>
              <a:rPr lang="sl-SI" sz="1000" dirty="0"/>
              <a:t>OŠ (</a:t>
            </a:r>
            <a:r>
              <a:rPr lang="sl-SI" sz="1000" dirty="0" smtClean="0"/>
              <a:t>97,4%), 12 </a:t>
            </a:r>
            <a:r>
              <a:rPr lang="sl-SI" sz="1000" dirty="0"/>
              <a:t>OŠ je odpovedalo sodelovanje zaradi po mnenju koordinatorjev vsebinsko netaktne knjige (Elvis Škorc) in </a:t>
            </a:r>
            <a:r>
              <a:rPr lang="sl-SI" sz="1000" dirty="0" smtClean="0"/>
              <a:t>34 </a:t>
            </a:r>
            <a:r>
              <a:rPr lang="sl-SI" sz="1000" dirty="0"/>
              <a:t>zavodov s prilagojenim programom. </a:t>
            </a:r>
          </a:p>
          <a:p>
            <a:endParaRPr lang="sl-SI" sz="1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ven">
  <a:themeElements>
    <a:clrScheme name="Raven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Raven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Raven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ven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ven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2613</TotalTime>
  <Words>571</Words>
  <Application>Microsoft Office PowerPoint</Application>
  <PresentationFormat>Diaprojekcija na zaslonu (4:3)</PresentationFormat>
  <Paragraphs>281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Raven</vt:lpstr>
      <vt:lpstr>RASTEM S KNJIGO: statistika projekta JAK 2009/2010―2019/2020 </vt:lpstr>
      <vt:lpstr>STATISTIKA nacionalnega projekta JAK  »RASTEM S KNJIGO OŠ« </vt:lpstr>
      <vt:lpstr>STATISTIKA nacionalnega projekta JAK  »RASTEM S KNJIGO SŠ« </vt:lpstr>
      <vt:lpstr>STATISTIKA nacionalnega projekta JAK »RASTEM S KNJIGO«</vt:lpstr>
      <vt:lpstr>STATISTIKA nacionalnega projekta JAK »RASTEM S KNJIGO«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SREČANJE RAVNATELJIC IN RAVNATELJEV, Bled, 8. in 9. april 2010: OSNOVNA ŠOLA NA SLOVENSKEM 2010  JAVNA AGENCIJA ZA KNJIGO  REPUBLIKE SLOVENIJE</dc:title>
  <dc:creator>Tjaša urankar</dc:creator>
  <cp:lastModifiedBy>Tjaša Urankar</cp:lastModifiedBy>
  <cp:revision>288</cp:revision>
  <dcterms:created xsi:type="dcterms:W3CDTF">2010-04-07T06:48:05Z</dcterms:created>
  <dcterms:modified xsi:type="dcterms:W3CDTF">2021-02-11T08:52:56Z</dcterms:modified>
</cp:coreProperties>
</file>