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7"/>
  </p:notesMasterIdLst>
  <p:sldIdLst>
    <p:sldId id="256" r:id="rId2"/>
    <p:sldId id="275" r:id="rId3"/>
    <p:sldId id="281" r:id="rId4"/>
    <p:sldId id="277" r:id="rId5"/>
    <p:sldId id="27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EB0E"/>
    <a:srgbClr val="FF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ematski slog 1 – poudarek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ematski slog 1 – poudarek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84" autoAdjust="0"/>
    <p:restoredTop sz="94660"/>
  </p:normalViewPr>
  <p:slideViewPr>
    <p:cSldViewPr>
      <p:cViewPr varScale="1">
        <p:scale>
          <a:sx n="125" d="100"/>
          <a:sy n="125" d="100"/>
        </p:scale>
        <p:origin x="2275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noProof="0"/>
              <a:t>Kliknite, če želite urediti sloge besedila matrice</a:t>
            </a:r>
          </a:p>
          <a:p>
            <a:pPr lvl="1"/>
            <a:r>
              <a:rPr lang="sl-SI" noProof="0"/>
              <a:t>Druga raven</a:t>
            </a:r>
          </a:p>
          <a:p>
            <a:pPr lvl="2"/>
            <a:r>
              <a:rPr lang="sl-SI" noProof="0"/>
              <a:t>Tretja raven</a:t>
            </a:r>
          </a:p>
          <a:p>
            <a:pPr lvl="3"/>
            <a:r>
              <a:rPr lang="sl-SI" noProof="0"/>
              <a:t>Četrta raven</a:t>
            </a:r>
          </a:p>
          <a:p>
            <a:pPr lvl="4"/>
            <a:r>
              <a:rPr lang="sl-SI" noProof="0"/>
              <a:t>Peta raven</a:t>
            </a:r>
          </a:p>
        </p:txBody>
      </p:sp>
      <p:sp>
        <p:nvSpPr>
          <p:cNvPr id="156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6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73BD7A9-62E0-491F-8F8E-4DEEBF7F4E9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540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3BD7A9-62E0-491F-8F8E-4DEEBF7F4E94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0977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C1E84-E0E3-487A-88A8-6D8E222C062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03316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CCB601-0538-47CC-B671-34CA5550952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512141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AD89AE-0C9E-4EA1-8399-DDDB2AF2E9B1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25319904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C30F0-70C7-4CDC-B211-3953BE77EBA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6329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27B233-7173-423E-85AB-BF7D781E37B1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895657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28B322-F4D9-4C21-B18E-DEA192BFF52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575353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47CE0-2AA1-4E93-95D3-3C05A006046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489256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10D3AC-DA00-437F-9E7D-A3C57BB7715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034504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AE1F6-27BE-40F3-9C23-DCB1814804F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879792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64ECBC-523D-4472-9827-7B1DE70A074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529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4D79A9-9FF3-4454-8A63-25A5FE51EEF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3104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FB601E-31A8-441E-9AC4-C9A301362C6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0421343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04D79A9-9FF3-4454-8A63-25A5FE51EEF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386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48" r:id="rId12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79475" y="728663"/>
            <a:ext cx="7561263" cy="1770062"/>
          </a:xfrm>
        </p:spPr>
        <p:txBody>
          <a:bodyPr/>
          <a:lstStyle/>
          <a:p>
            <a:pPr eaLnBrk="1" hangingPunct="1">
              <a:defRPr/>
            </a:pPr>
            <a:r>
              <a:rPr lang="sl-SI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RASTEM S KNJIGO:</a:t>
            </a:r>
            <a:br>
              <a:rPr lang="sl-SI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sl-SI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statistika projekta JAK</a:t>
            </a:r>
            <a:br>
              <a:rPr lang="sl-SI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sl-SI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2009/2010―2021/2022 </a:t>
            </a:r>
            <a:endParaRPr lang="sl-SI" sz="53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5362" name="Picture 18" descr="JAK_KAZALKA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-6350"/>
            <a:ext cx="1547813" cy="1546225"/>
          </a:xfrm>
        </p:spPr>
      </p:pic>
      <p:pic>
        <p:nvPicPr>
          <p:cNvPr id="15363" name="Picture 19" descr="JAK_KAZALKA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67625" y="-6350"/>
            <a:ext cx="1473200" cy="146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Slika 10" descr="C:\Documents and Settings\turankar\Local Settings\Temp\Začasen imenik 8 za LOGOTIPI.zip\LOGOTIPI\Rastem s knjigo logotipi vse variiacije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40200" y="3800475"/>
            <a:ext cx="403225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Slika 11" descr="C:\Documents and Settings\turankar\Local Settings\Temp\7zO380.tmp\JAK logotipi variacije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16013" y="3573463"/>
            <a:ext cx="2519362" cy="180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6497"/>
            <a:ext cx="8229600" cy="1043905"/>
          </a:xfrm>
        </p:spPr>
        <p:txBody>
          <a:bodyPr/>
          <a:lstStyle/>
          <a:p>
            <a:pPr eaLnBrk="1" hangingPunct="1"/>
            <a:r>
              <a:rPr lang="sl-SI" sz="2400" b="1" dirty="0">
                <a:latin typeface="Cambria" panose="02040503050406030204" pitchFamily="18" charset="0"/>
              </a:rPr>
              <a:t>STATISTIKA nacionalnega projekta JAK </a:t>
            </a:r>
            <a:br>
              <a:rPr lang="sl-SI" sz="2400" b="1" dirty="0">
                <a:latin typeface="Cambria" panose="02040503050406030204" pitchFamily="18" charset="0"/>
              </a:rPr>
            </a:br>
            <a:r>
              <a:rPr lang="sl-SI" sz="2400" dirty="0">
                <a:latin typeface="Cambria" panose="02040503050406030204" pitchFamily="18" charset="0"/>
              </a:rPr>
              <a:t>»</a:t>
            </a:r>
            <a:r>
              <a:rPr lang="sl-SI" sz="2400" b="1" dirty="0">
                <a:latin typeface="Cambria" panose="02040503050406030204" pitchFamily="18" charset="0"/>
              </a:rPr>
              <a:t>RASTEM S KNJIGO OŠ« </a:t>
            </a:r>
          </a:p>
        </p:txBody>
      </p:sp>
      <p:pic>
        <p:nvPicPr>
          <p:cNvPr id="16386" name="Picture 5" descr="JAK_ZNAMKA_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60432" y="94576"/>
            <a:ext cx="5810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Slika 6" descr="C:\Documents and Settings\turankar\Local Settings\Temp\Začasen imenik 8 za LOGOTIPI.zip\LOGOTIPI\Rastem s knjigo logotipi vse variiacij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718"/>
            <a:ext cx="15843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321BBA00-0A07-48AF-A560-EBA6DF2C6B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882064"/>
              </p:ext>
            </p:extLst>
          </p:nvPr>
        </p:nvGraphicFramePr>
        <p:xfrm>
          <a:off x="521347" y="1844824"/>
          <a:ext cx="8165452" cy="4077337"/>
        </p:xfrm>
        <a:graphic>
          <a:graphicData uri="http://schemas.openxmlformats.org/drawingml/2006/table">
            <a:tbl>
              <a:tblPr/>
              <a:tblGrid>
                <a:gridCol w="1155430">
                  <a:extLst>
                    <a:ext uri="{9D8B030D-6E8A-4147-A177-3AD203B41FA5}">
                      <a16:colId xmlns:a16="http://schemas.microsoft.com/office/drawing/2014/main" val="467499971"/>
                    </a:ext>
                  </a:extLst>
                </a:gridCol>
                <a:gridCol w="934588">
                  <a:extLst>
                    <a:ext uri="{9D8B030D-6E8A-4147-A177-3AD203B41FA5}">
                      <a16:colId xmlns:a16="http://schemas.microsoft.com/office/drawing/2014/main" val="1500350053"/>
                    </a:ext>
                  </a:extLst>
                </a:gridCol>
                <a:gridCol w="1071701">
                  <a:extLst>
                    <a:ext uri="{9D8B030D-6E8A-4147-A177-3AD203B41FA5}">
                      <a16:colId xmlns:a16="http://schemas.microsoft.com/office/drawing/2014/main" val="3963736225"/>
                    </a:ext>
                  </a:extLst>
                </a:gridCol>
                <a:gridCol w="1214595">
                  <a:extLst>
                    <a:ext uri="{9D8B030D-6E8A-4147-A177-3AD203B41FA5}">
                      <a16:colId xmlns:a16="http://schemas.microsoft.com/office/drawing/2014/main" val="134447220"/>
                    </a:ext>
                  </a:extLst>
                </a:gridCol>
                <a:gridCol w="1143148">
                  <a:extLst>
                    <a:ext uri="{9D8B030D-6E8A-4147-A177-3AD203B41FA5}">
                      <a16:colId xmlns:a16="http://schemas.microsoft.com/office/drawing/2014/main" val="1710740980"/>
                    </a:ext>
                  </a:extLst>
                </a:gridCol>
                <a:gridCol w="1357488">
                  <a:extLst>
                    <a:ext uri="{9D8B030D-6E8A-4147-A177-3AD203B41FA5}">
                      <a16:colId xmlns:a16="http://schemas.microsoft.com/office/drawing/2014/main" val="2270041831"/>
                    </a:ext>
                  </a:extLst>
                </a:gridCol>
                <a:gridCol w="1288502">
                  <a:extLst>
                    <a:ext uri="{9D8B030D-6E8A-4147-A177-3AD203B41FA5}">
                      <a16:colId xmlns:a16="http://schemas.microsoft.com/office/drawing/2014/main" val="851691297"/>
                    </a:ext>
                  </a:extLst>
                </a:gridCol>
              </a:tblGrid>
              <a:tr h="2753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RSK OŠ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l-SI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l-SI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l-SI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l-SI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l-SI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l-SI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43901"/>
                  </a:ext>
                </a:extLst>
              </a:tr>
              <a:tr h="4732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ŠOLSKO LETO</a:t>
                      </a:r>
                      <a:endParaRPr lang="sl-S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število OŠ ustanov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število sodelujočih OŠ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sodelujočih OŠ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število učencev v 7. razredu OŠ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število sodelujočih učencev 7.r OŠ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sodelujočih učencev 7.r OŠ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053794"/>
                  </a:ext>
                </a:extLst>
              </a:tr>
              <a:tr h="2753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2009/10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507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490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97 %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18.394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17.984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97 %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143956"/>
                  </a:ext>
                </a:extLst>
              </a:tr>
              <a:tr h="2753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2010/11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485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452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93 %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18.605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18.088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97 %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952569"/>
                  </a:ext>
                </a:extLst>
              </a:tr>
              <a:tr h="2753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2011/12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484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477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98 %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17.685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17.598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99 %</a:t>
                      </a: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037507"/>
                  </a:ext>
                </a:extLst>
              </a:tr>
              <a:tr h="2734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2012/13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477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466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18.351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18.267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156874"/>
                  </a:ext>
                </a:extLst>
              </a:tr>
              <a:tr h="2753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2013/14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479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475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18.222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18.039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693722"/>
                  </a:ext>
                </a:extLst>
              </a:tr>
              <a:tr h="2791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2014/15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470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464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17.827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17.608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845092"/>
                  </a:ext>
                </a:extLst>
              </a:tr>
              <a:tr h="2791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2015/16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454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451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17.421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17.054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969557"/>
                  </a:ext>
                </a:extLst>
              </a:tr>
              <a:tr h="2791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2016/17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453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450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99,3 %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18.296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18.226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096359"/>
                  </a:ext>
                </a:extLst>
              </a:tr>
              <a:tr h="2791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2017/18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453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453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17.999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17.890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99,4 %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1238977"/>
                  </a:ext>
                </a:extLst>
              </a:tr>
              <a:tr h="2791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2018/19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454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454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19.364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19.187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99,1 %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839374"/>
                  </a:ext>
                </a:extLst>
              </a:tr>
              <a:tr h="2791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2019/20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455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443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97,4 %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20.324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19.603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077528"/>
                  </a:ext>
                </a:extLst>
              </a:tr>
              <a:tr h="2791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2020/21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455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455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22.271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22.181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99,6 %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72414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l-SI" sz="2400" b="1" dirty="0">
                <a:latin typeface="Cambria" panose="02040503050406030204" pitchFamily="18" charset="0"/>
              </a:rPr>
            </a:br>
            <a:r>
              <a:rPr lang="sl-SI" sz="2400" b="1" dirty="0">
                <a:latin typeface="Cambria" panose="02040503050406030204" pitchFamily="18" charset="0"/>
              </a:rPr>
              <a:t>STATISTIKA nacionalnega projekta JAK </a:t>
            </a:r>
            <a:br>
              <a:rPr lang="sl-SI" sz="2400" b="1" dirty="0">
                <a:latin typeface="Cambria" panose="02040503050406030204" pitchFamily="18" charset="0"/>
              </a:rPr>
            </a:br>
            <a:r>
              <a:rPr lang="sl-SI" sz="2400" dirty="0">
                <a:latin typeface="Cambria" panose="02040503050406030204" pitchFamily="18" charset="0"/>
              </a:rPr>
              <a:t>»</a:t>
            </a:r>
            <a:r>
              <a:rPr lang="sl-SI" sz="2400" b="1" dirty="0">
                <a:latin typeface="Cambria" panose="02040503050406030204" pitchFamily="18" charset="0"/>
              </a:rPr>
              <a:t>RASTEM S KNJIGO SŠ« </a:t>
            </a:r>
            <a:endParaRPr lang="sl-SI" sz="2400" dirty="0"/>
          </a:p>
        </p:txBody>
      </p:sp>
      <p:pic>
        <p:nvPicPr>
          <p:cNvPr id="5" name="Slika 6" descr="C:\Documents and Settings\turankar\Local Settings\Temp\Začasen imenik 8 za LOGOTIPI.zip\LOGOTIPI\Rastem s knjigo logotipi vse variiacij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1" y="12192"/>
            <a:ext cx="1620466" cy="608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JAK_ZNAMKA_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60432" y="94576"/>
            <a:ext cx="5810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" name="Označba mesta tabele 15">
            <a:extLst>
              <a:ext uri="{FF2B5EF4-FFF2-40B4-BE49-F238E27FC236}">
                <a16:creationId xmlns:a16="http://schemas.microsoft.com/office/drawing/2014/main" id="{321BBA00-0A07-48AF-A560-EBA6DF2C6BEA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658455731"/>
              </p:ext>
            </p:extLst>
          </p:nvPr>
        </p:nvGraphicFramePr>
        <p:xfrm>
          <a:off x="476854" y="1693466"/>
          <a:ext cx="8003232" cy="4005019"/>
        </p:xfrm>
        <a:graphic>
          <a:graphicData uri="http://schemas.openxmlformats.org/drawingml/2006/table">
            <a:tbl>
              <a:tblPr/>
              <a:tblGrid>
                <a:gridCol w="1155430">
                  <a:extLst>
                    <a:ext uri="{9D8B030D-6E8A-4147-A177-3AD203B41FA5}">
                      <a16:colId xmlns:a16="http://schemas.microsoft.com/office/drawing/2014/main" val="467499971"/>
                    </a:ext>
                  </a:extLst>
                </a:gridCol>
                <a:gridCol w="1519210">
                  <a:extLst>
                    <a:ext uri="{9D8B030D-6E8A-4147-A177-3AD203B41FA5}">
                      <a16:colId xmlns:a16="http://schemas.microsoft.com/office/drawing/2014/main" val="150035005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96373622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34447220"/>
                    </a:ext>
                  </a:extLst>
                </a:gridCol>
                <a:gridCol w="1260646">
                  <a:extLst>
                    <a:ext uri="{9D8B030D-6E8A-4147-A177-3AD203B41FA5}">
                      <a16:colId xmlns:a16="http://schemas.microsoft.com/office/drawing/2014/main" val="1710740980"/>
                    </a:ext>
                  </a:extLst>
                </a:gridCol>
                <a:gridCol w="1357488">
                  <a:extLst>
                    <a:ext uri="{9D8B030D-6E8A-4147-A177-3AD203B41FA5}">
                      <a16:colId xmlns:a16="http://schemas.microsoft.com/office/drawing/2014/main" val="2270041831"/>
                    </a:ext>
                  </a:extLst>
                </a:gridCol>
                <a:gridCol w="1126282">
                  <a:extLst>
                    <a:ext uri="{9D8B030D-6E8A-4147-A177-3AD203B41FA5}">
                      <a16:colId xmlns:a16="http://schemas.microsoft.com/office/drawing/2014/main" val="851691297"/>
                    </a:ext>
                  </a:extLst>
                </a:gridCol>
              </a:tblGrid>
              <a:tr h="2753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RSK SŠ</a:t>
                      </a:r>
                      <a:endParaRPr lang="sl-S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sl-SI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sl-SI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sl-SI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sl-SI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sl-SI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sl-SI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43901"/>
                  </a:ext>
                </a:extLst>
              </a:tr>
              <a:tr h="47329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ŠOLSKO LETO</a:t>
                      </a:r>
                      <a:endParaRPr lang="sl-S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število SŠ ustanov (skupaj s privatnimi šolami in vzgojnimi zavodi)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število sodelujočih SŠ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% sodelujočih SŠ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število dijakov 1. letnika SŠ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število sodelujočih dijakov 1. letnika SŠ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% sodelujočih dijakov 1. letnika SŠ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053794"/>
                  </a:ext>
                </a:extLst>
              </a:tr>
              <a:tr h="2753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2010/11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21.665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15.743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143956"/>
                  </a:ext>
                </a:extLst>
              </a:tr>
              <a:tr h="2753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2011/12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20.919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18.458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952569"/>
                  </a:ext>
                </a:extLst>
              </a:tr>
              <a:tr h="2753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2012/13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20.242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17.855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037507"/>
                  </a:ext>
                </a:extLst>
              </a:tr>
              <a:tr h="27348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2013/14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20.264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17.125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156874"/>
                  </a:ext>
                </a:extLst>
              </a:tr>
              <a:tr h="2753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2014/15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19.795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16.743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693722"/>
                  </a:ext>
                </a:extLst>
              </a:tr>
              <a:tr h="2791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2015/16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18.757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18.263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845092"/>
                  </a:ext>
                </a:extLst>
              </a:tr>
              <a:tr h="2791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2016/17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18.323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17.294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969557"/>
                  </a:ext>
                </a:extLst>
              </a:tr>
              <a:tr h="2791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2017/18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20.005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18.466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096359"/>
                  </a:ext>
                </a:extLst>
              </a:tr>
              <a:tr h="2791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2018/19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14.527"/>
                        </a:rPr>
                        <a:t>18.915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12.909"/>
                        </a:rPr>
                        <a:t>17.236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91.1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1238977"/>
                  </a:ext>
                </a:extLst>
              </a:tr>
              <a:tr h="2791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2019/20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14.527"/>
                        </a:rPr>
                        <a:t>19.371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12.909"/>
                        </a:rPr>
                        <a:t>18.224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839374"/>
                  </a:ext>
                </a:extLst>
              </a:tr>
              <a:tr h="2791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2020/21</a:t>
                      </a:r>
                    </a:p>
                  </a:txBody>
                  <a:tcPr marL="41210" marR="41210" marT="9366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96,2%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14.527"/>
                        </a:rPr>
                        <a:t>19.722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12.909"/>
                        </a:rPr>
                        <a:t>19.046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96,6%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0775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94995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57959"/>
            <a:ext cx="8424936" cy="523866"/>
          </a:xfrm>
        </p:spPr>
        <p:txBody>
          <a:bodyPr>
            <a:normAutofit/>
          </a:bodyPr>
          <a:lstStyle/>
          <a:p>
            <a:pPr eaLnBrk="1" hangingPunct="1"/>
            <a:r>
              <a:rPr lang="sl-SI" sz="2200" b="1" dirty="0">
                <a:latin typeface="Cambria" panose="02040503050406030204" pitchFamily="18" charset="0"/>
              </a:rPr>
              <a:t>STATISTIKA nacionalnega projekta JAK </a:t>
            </a:r>
            <a:r>
              <a:rPr lang="sl-SI" sz="2200" dirty="0">
                <a:latin typeface="Cambria" panose="02040503050406030204" pitchFamily="18" charset="0"/>
              </a:rPr>
              <a:t>»</a:t>
            </a:r>
            <a:r>
              <a:rPr lang="sl-SI" sz="2200" b="1" dirty="0">
                <a:latin typeface="Cambria" panose="02040503050406030204" pitchFamily="18" charset="0"/>
              </a:rPr>
              <a:t>RASTEM S KNJIGO«</a:t>
            </a:r>
          </a:p>
        </p:txBody>
      </p:sp>
      <p:pic>
        <p:nvPicPr>
          <p:cNvPr id="17410" name="Picture 4" descr="JAK_ZNAMKA_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91860" y="18584"/>
            <a:ext cx="660211" cy="794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619"/>
          <p:cNvSpPr>
            <a:spLocks noChangeArrowheads="1"/>
          </p:cNvSpPr>
          <p:nvPr/>
        </p:nvSpPr>
        <p:spPr bwMode="auto">
          <a:xfrm>
            <a:off x="900113" y="1628775"/>
            <a:ext cx="75596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sl-SI" sz="1600">
              <a:latin typeface="Calibri" pitchFamily="34" charset="0"/>
            </a:endParaRPr>
          </a:p>
        </p:txBody>
      </p:sp>
      <p:pic>
        <p:nvPicPr>
          <p:cNvPr id="17412" name="Slika 6" descr="C:\Documents and Settings\turankar\Local Settings\Temp\Začasen imenik 8 za LOGOTIPI.zip\LOGOTIPI\Rastem s knjigo logotipi vse variiacije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68" y="0"/>
            <a:ext cx="15843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902792"/>
              </p:ext>
            </p:extLst>
          </p:nvPr>
        </p:nvGraphicFramePr>
        <p:xfrm>
          <a:off x="431958" y="1083529"/>
          <a:ext cx="8424935" cy="54168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3422">
                  <a:extLst>
                    <a:ext uri="{9D8B030D-6E8A-4147-A177-3AD203B41FA5}">
                      <a16:colId xmlns:a16="http://schemas.microsoft.com/office/drawing/2014/main" val="461471601"/>
                    </a:ext>
                  </a:extLst>
                </a:gridCol>
                <a:gridCol w="2223646">
                  <a:extLst>
                    <a:ext uri="{9D8B030D-6E8A-4147-A177-3AD203B41FA5}">
                      <a16:colId xmlns:a16="http://schemas.microsoft.com/office/drawing/2014/main" val="2435304841"/>
                    </a:ext>
                  </a:extLst>
                </a:gridCol>
                <a:gridCol w="1940897">
                  <a:extLst>
                    <a:ext uri="{9D8B030D-6E8A-4147-A177-3AD203B41FA5}">
                      <a16:colId xmlns:a16="http://schemas.microsoft.com/office/drawing/2014/main" val="673113260"/>
                    </a:ext>
                  </a:extLst>
                </a:gridCol>
                <a:gridCol w="2146970">
                  <a:extLst>
                    <a:ext uri="{9D8B030D-6E8A-4147-A177-3AD203B41FA5}">
                      <a16:colId xmlns:a16="http://schemas.microsoft.com/office/drawing/2014/main" val="1221938080"/>
                    </a:ext>
                  </a:extLst>
                </a:gridCol>
              </a:tblGrid>
              <a:tr h="181218"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sl-SI" sz="1000" b="1" u="none" strike="noStrike" dirty="0">
                          <a:effectLst/>
                          <a:latin typeface="+mn-lt"/>
                        </a:rPr>
                        <a:t>RSK OŠ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1960437"/>
                  </a:ext>
                </a:extLst>
              </a:tr>
              <a:tr h="292045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1" u="none" strike="noStrike" dirty="0">
                          <a:effectLst/>
                          <a:latin typeface="+mn-lt"/>
                        </a:rPr>
                        <a:t>Šolsko leto  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1" u="none" strike="noStrike" dirty="0">
                          <a:effectLst/>
                          <a:latin typeface="+mn-lt"/>
                        </a:rPr>
                        <a:t>št. sodelujočih učencev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1" u="none" strike="noStrike" dirty="0">
                          <a:effectLst/>
                          <a:latin typeface="+mn-lt"/>
                        </a:rPr>
                        <a:t>odstotek vpisanih učencev v knjižnico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1" u="none" strike="noStrike" dirty="0">
                          <a:effectLst/>
                          <a:latin typeface="+mn-lt"/>
                        </a:rPr>
                        <a:t>št. sodelujočih knjižnic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491680"/>
                  </a:ext>
                </a:extLst>
              </a:tr>
              <a:tr h="181218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2009/2010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17.984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73 %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58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3179234001"/>
                  </a:ext>
                </a:extLst>
              </a:tr>
              <a:tr h="181218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2010/2011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18.088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72 %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58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422536025"/>
                  </a:ext>
                </a:extLst>
              </a:tr>
              <a:tr h="181218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2011/2012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17.598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75 %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57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176454511"/>
                  </a:ext>
                </a:extLst>
              </a:tr>
              <a:tr h="181218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2012/2013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18.267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74 %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58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1463494397"/>
                  </a:ext>
                </a:extLst>
              </a:tr>
              <a:tr h="181218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2013/2014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18.039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72 %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58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2218573782"/>
                  </a:ext>
                </a:extLst>
              </a:tr>
              <a:tr h="181218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2014/2015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17.608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72 %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58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468695947"/>
                  </a:ext>
                </a:extLst>
              </a:tr>
              <a:tr h="181218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2015/2016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17.054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76 %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58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3813366003"/>
                  </a:ext>
                </a:extLst>
              </a:tr>
              <a:tr h="172588"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2016/2017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18.226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73 %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u="none" strike="noStrike">
                          <a:effectLst/>
                          <a:latin typeface="+mn-lt"/>
                        </a:rPr>
                        <a:t>58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ctr"/>
                </a:tc>
                <a:extLst>
                  <a:ext uri="{0D108BD9-81ED-4DB2-BD59-A6C34878D82A}">
                    <a16:rowId xmlns:a16="http://schemas.microsoft.com/office/drawing/2014/main" val="1587412226"/>
                  </a:ext>
                </a:extLst>
              </a:tr>
              <a:tr h="172588"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u="none" strike="noStrike">
                          <a:effectLst/>
                          <a:latin typeface="+mn-lt"/>
                        </a:rPr>
                        <a:t>2017/2018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u="none" strike="noStrike">
                          <a:effectLst/>
                          <a:latin typeface="+mn-lt"/>
                        </a:rPr>
                        <a:t>17.890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71 %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u="none" strike="noStrike">
                          <a:effectLst/>
                          <a:latin typeface="+mn-lt"/>
                        </a:rPr>
                        <a:t>58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ctr"/>
                </a:tc>
                <a:extLst>
                  <a:ext uri="{0D108BD9-81ED-4DB2-BD59-A6C34878D82A}">
                    <a16:rowId xmlns:a16="http://schemas.microsoft.com/office/drawing/2014/main" val="3343277796"/>
                  </a:ext>
                </a:extLst>
              </a:tr>
              <a:tr h="197414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2018/2019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19.187</a:t>
                      </a: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0" u="none" strike="noStrike" dirty="0">
                          <a:effectLst/>
                          <a:latin typeface="+mn-lt"/>
                        </a:rPr>
                        <a:t>72 %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0" u="none" strike="noStrike" dirty="0">
                          <a:effectLst/>
                          <a:latin typeface="+mn-lt"/>
                        </a:rPr>
                        <a:t>65 (s podenotami)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2308454314"/>
                  </a:ext>
                </a:extLst>
              </a:tr>
              <a:tr h="72008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0" u="none" strike="noStrike" dirty="0">
                          <a:effectLst/>
                          <a:latin typeface="+mn-lt"/>
                        </a:rPr>
                        <a:t>2019/2020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19.603</a:t>
                      </a: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Podatka ne zbiramo več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 (s podenotami)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1287127050"/>
                  </a:ext>
                </a:extLst>
              </a:tr>
              <a:tr h="72008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2020/2021</a:t>
                      </a:r>
                      <a:endParaRPr lang="sl-SI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22.181</a:t>
                      </a: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Podatka ne zbiramo več</a:t>
                      </a:r>
                      <a:endParaRPr lang="sl-SI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65 (s podenotami)</a:t>
                      </a:r>
                      <a:endParaRPr lang="sl-SI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3585188055"/>
                  </a:ext>
                </a:extLst>
              </a:tr>
              <a:tr h="72008">
                <a:tc>
                  <a:txBody>
                    <a:bodyPr/>
                    <a:lstStyle/>
                    <a:p>
                      <a:pPr algn="ctr" rtl="0" fontAlgn="b"/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4291016425"/>
                  </a:ext>
                </a:extLst>
              </a:tr>
              <a:tr h="202027"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sl-SI" sz="1000" b="1" u="none" strike="noStrike" dirty="0">
                          <a:effectLst/>
                          <a:latin typeface="+mn-lt"/>
                        </a:rPr>
                        <a:t>RSK SŠ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823720"/>
                  </a:ext>
                </a:extLst>
              </a:tr>
              <a:tr h="321742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1" u="none" strike="noStrike" dirty="0">
                          <a:effectLst/>
                          <a:latin typeface="+mn-lt"/>
                        </a:rPr>
                        <a:t>Šolsko leto  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1" u="none" strike="noStrike" dirty="0">
                          <a:effectLst/>
                          <a:latin typeface="+mn-lt"/>
                        </a:rPr>
                        <a:t>št. sodelujočih dijakov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1" u="none" strike="noStrike" dirty="0">
                          <a:effectLst/>
                          <a:latin typeface="+mn-lt"/>
                        </a:rPr>
                        <a:t>odstotek vpisanih dijakov v knjižnico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1" u="none" strike="noStrike" dirty="0">
                          <a:effectLst/>
                          <a:latin typeface="+mn-lt"/>
                        </a:rPr>
                        <a:t>št. sodelujočih knjižnic</a:t>
                      </a:r>
                      <a:endParaRPr lang="sl-SI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669583"/>
                  </a:ext>
                </a:extLst>
              </a:tr>
              <a:tr h="181218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2010/2011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15.743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57 %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46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1248727534"/>
                  </a:ext>
                </a:extLst>
              </a:tr>
              <a:tr h="181218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2011/2012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18.458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54 %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46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4269924028"/>
                  </a:ext>
                </a:extLst>
              </a:tr>
              <a:tr h="181218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2012/2013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17.855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50 %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46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2659348027"/>
                  </a:ext>
                </a:extLst>
              </a:tr>
              <a:tr h="181218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2013/2014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17.125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50 %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46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920739820"/>
                  </a:ext>
                </a:extLst>
              </a:tr>
              <a:tr h="211232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2014/2015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16.743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50 %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46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3548938744"/>
                  </a:ext>
                </a:extLst>
              </a:tr>
              <a:tr h="181218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2015/2016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18.263</a:t>
                      </a: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58 %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46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3796209781"/>
                  </a:ext>
                </a:extLst>
              </a:tr>
              <a:tr h="181218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2016/2017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17.294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48 %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44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3123817582"/>
                  </a:ext>
                </a:extLst>
              </a:tr>
              <a:tr h="181218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2017/2018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18.466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 dirty="0">
                          <a:effectLst/>
                          <a:latin typeface="+mn-lt"/>
                        </a:rPr>
                        <a:t>43 %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u="none" strike="noStrike">
                          <a:effectLst/>
                          <a:latin typeface="+mn-lt"/>
                        </a:rPr>
                        <a:t>44</a:t>
                      </a:r>
                      <a:endParaRPr lang="sl-SI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2998850257"/>
                  </a:ext>
                </a:extLst>
              </a:tr>
              <a:tr h="211223"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0" u="none" strike="noStrike" dirty="0">
                          <a:effectLst/>
                          <a:latin typeface="+mn-lt"/>
                        </a:rPr>
                        <a:t>2018/2019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1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17.236</a:t>
                      </a: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0" u="none" strike="noStrike" dirty="0">
                          <a:effectLst/>
                          <a:latin typeface="+mn-lt"/>
                        </a:rPr>
                        <a:t>43 %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l-SI" sz="1000" b="0" u="none" strike="noStrike" dirty="0">
                          <a:effectLst/>
                          <a:latin typeface="+mn-lt"/>
                        </a:rPr>
                        <a:t>52 (s podenotami)</a:t>
                      </a:r>
                      <a:endParaRPr lang="sl-SI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2493873389"/>
                  </a:ext>
                </a:extLst>
              </a:tr>
              <a:tr h="190807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2019/2020</a:t>
                      </a: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12.909"/>
                        </a:rPr>
                        <a:t>18.224</a:t>
                      </a:r>
                      <a:endParaRPr lang="sl-SI" sz="1000" b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Podatka ne zbiramo več</a:t>
                      </a: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0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 (s podenotami)</a:t>
                      </a: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698450020"/>
                  </a:ext>
                </a:extLst>
              </a:tr>
              <a:tr h="21122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2020/2021</a:t>
                      </a:r>
                      <a:endParaRPr lang="sl-SI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sl-SI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12.909"/>
                        </a:rPr>
                        <a:t>19.046</a:t>
                      </a: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Podatka ne zbiramo več</a:t>
                      </a:r>
                      <a:endParaRPr lang="sl-SI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52 (s podenotami)</a:t>
                      </a:r>
                      <a:endParaRPr lang="sl-SI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440" marR="7440" marT="7440" marB="0" anchor="b"/>
                </a:tc>
                <a:extLst>
                  <a:ext uri="{0D108BD9-81ED-4DB2-BD59-A6C34878D82A}">
                    <a16:rowId xmlns:a16="http://schemas.microsoft.com/office/drawing/2014/main" val="384509861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slov 1"/>
          <p:cNvSpPr>
            <a:spLocks noGrp="1"/>
          </p:cNvSpPr>
          <p:nvPr>
            <p:ph type="title"/>
          </p:nvPr>
        </p:nvSpPr>
        <p:spPr>
          <a:xfrm>
            <a:off x="457200" y="648720"/>
            <a:ext cx="8229600" cy="599102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sl-SI" sz="2200" b="1" dirty="0">
                <a:latin typeface="Cambria" panose="02040503050406030204" pitchFamily="18" charset="0"/>
              </a:rPr>
            </a:br>
            <a:r>
              <a:rPr lang="sl-SI" sz="2200" b="1" dirty="0">
                <a:latin typeface="Cambria" panose="02040503050406030204" pitchFamily="18" charset="0"/>
              </a:rPr>
              <a:t>STATISTIKA nacionalnega projekta JAK </a:t>
            </a:r>
            <a:r>
              <a:rPr lang="sl-SI" sz="2200" dirty="0">
                <a:latin typeface="Cambria" panose="02040503050406030204" pitchFamily="18" charset="0"/>
              </a:rPr>
              <a:t>»</a:t>
            </a:r>
            <a:r>
              <a:rPr lang="sl-SI" sz="2200" b="1" dirty="0">
                <a:latin typeface="Cambria" panose="02040503050406030204" pitchFamily="18" charset="0"/>
              </a:rPr>
              <a:t>RASTEM S KNJIGO«</a:t>
            </a:r>
            <a:endParaRPr lang="sl-SI" sz="2200" dirty="0">
              <a:latin typeface="Cambria" panose="02040503050406030204" pitchFamily="18" charset="0"/>
            </a:endParaRPr>
          </a:p>
        </p:txBody>
      </p:sp>
      <p:graphicFrame>
        <p:nvGraphicFramePr>
          <p:cNvPr id="17" name="Ograda vsebine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1060630"/>
              </p:ext>
            </p:extLst>
          </p:nvPr>
        </p:nvGraphicFramePr>
        <p:xfrm>
          <a:off x="467543" y="1556792"/>
          <a:ext cx="8352930" cy="2471729"/>
        </p:xfrm>
        <a:graphic>
          <a:graphicData uri="http://schemas.openxmlformats.org/drawingml/2006/table">
            <a:tbl>
              <a:tblPr/>
              <a:tblGrid>
                <a:gridCol w="2784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4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43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Ocene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OŠ – Kako dolg je čas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SŠ - Preživetje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2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</a:rPr>
                        <a:t>Povprečna ocena knjige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3,8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4,7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</a:rPr>
                        <a:t>Povprečna ocena predstavitvenega  filma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4,4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4,6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</a:rPr>
                        <a:t>Povprečna ocena projekta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EC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8434" name="Picture 6" descr="JAK_ZNAMKA_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27591" y="38972"/>
            <a:ext cx="716409" cy="862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5" name="Slika 5" descr="C:\Documents and Settings\turankar\Local Settings\Temp\Začasen imenik 8 za LOGOTIPI.zip\LOGOTIPI\Rastem s knjigo logotipi vse variiacij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48" y="21612"/>
            <a:ext cx="15843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Pravokotnik 1"/>
          <p:cNvSpPr/>
          <p:nvPr/>
        </p:nvSpPr>
        <p:spPr>
          <a:xfrm>
            <a:off x="467543" y="4373622"/>
            <a:ext cx="8424937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l-SI" sz="1200" b="1" i="1" dirty="0">
                <a:latin typeface="Cambria" panose="02040503050406030204" pitchFamily="18" charset="0"/>
              </a:rPr>
              <a:t>Zanimivost:</a:t>
            </a:r>
          </a:p>
          <a:p>
            <a:pPr algn="just"/>
            <a:endParaRPr lang="sl-SI" sz="1200" i="1" dirty="0">
              <a:latin typeface="Cambria" panose="02040503050406030204" pitchFamily="18" charset="0"/>
            </a:endParaRPr>
          </a:p>
          <a:p>
            <a:r>
              <a:rPr lang="sl-SI" sz="1200" dirty="0"/>
              <a:t>V projektu RSK  2020/21 je sodelovalo 151 SŠ (skupaj s privatnimi šolami ter vzgojnimi zavodi) v slovenskem prostoru (96,2 %).  Samo ena srednja šola v projektu ni želela sodelovali. V šolskem letu 2020/21 so v projektu kljub epidemiji sodelovale tudi tri zamejske srednje šole iz Gorice, Celovca in Trsta.</a:t>
            </a:r>
          </a:p>
          <a:p>
            <a:endParaRPr lang="sl-SI" sz="1200" dirty="0"/>
          </a:p>
          <a:p>
            <a:r>
              <a:rPr lang="sl-SI" sz="1200" dirty="0"/>
              <a:t>V projektu RSK 2020/21 so lani sodelovale prav vse osnovne šole - 455 OŠ (100%) in 37 zavodov s prilagojenim programom. Kljub epidemiji so sodelovale tudi tri zamejske osnovne šole iz Gorice, Celovca in Trsta.</a:t>
            </a:r>
          </a:p>
          <a:p>
            <a:endParaRPr lang="sl-SI" sz="1000" dirty="0"/>
          </a:p>
          <a:p>
            <a:endParaRPr lang="sl-SI" sz="1000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ova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ova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ova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2807</TotalTime>
  <Words>642</Words>
  <Application>Microsoft Office PowerPoint</Application>
  <PresentationFormat>Diaprojekcija na zaslonu (4:3)</PresentationFormat>
  <Paragraphs>302</Paragraphs>
  <Slides>5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2" baseType="lpstr">
      <vt:lpstr>12.909</vt:lpstr>
      <vt:lpstr>14.527</vt:lpstr>
      <vt:lpstr>Arial</vt:lpstr>
      <vt:lpstr>Calibri</vt:lpstr>
      <vt:lpstr>Calibri Light</vt:lpstr>
      <vt:lpstr>Cambria</vt:lpstr>
      <vt:lpstr>Office Theme</vt:lpstr>
      <vt:lpstr>RASTEM S KNJIGO: statistika projekta JAK 2009/2010―2021/2022 </vt:lpstr>
      <vt:lpstr>STATISTIKA nacionalnega projekta JAK  »RASTEM S KNJIGO OŠ« </vt:lpstr>
      <vt:lpstr> STATISTIKA nacionalnega projekta JAK  »RASTEM S KNJIGO SŠ« </vt:lpstr>
      <vt:lpstr>STATISTIKA nacionalnega projekta JAK »RASTEM S KNJIGO«</vt:lpstr>
      <vt:lpstr> STATISTIKA nacionalnega projekta JAK »RASTEM S KNJIGO«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SREČANJE RAVNATELJIC IN RAVNATELJEV, Bled, 8. in 9. april 2010: OSNOVNA ŠOLA NA SLOVENSKEM 2010  JAVNA AGENCIJA ZA KNJIGO  REPUBLIKE SLOVENIJE</dc:title>
  <dc:creator>Tjaša urankar</dc:creator>
  <cp:lastModifiedBy>Tjaša Urankar</cp:lastModifiedBy>
  <cp:revision>303</cp:revision>
  <dcterms:created xsi:type="dcterms:W3CDTF">2010-04-07T06:48:05Z</dcterms:created>
  <dcterms:modified xsi:type="dcterms:W3CDTF">2021-10-12T07:06:33Z</dcterms:modified>
</cp:coreProperties>
</file>